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34"/>
  </p:notesMasterIdLst>
  <p:sldIdLst>
    <p:sldId id="256" r:id="rId5"/>
    <p:sldId id="257" r:id="rId6"/>
    <p:sldId id="259" r:id="rId7"/>
    <p:sldId id="283" r:id="rId8"/>
    <p:sldId id="289" r:id="rId9"/>
    <p:sldId id="290" r:id="rId10"/>
    <p:sldId id="260" r:id="rId11"/>
    <p:sldId id="268" r:id="rId12"/>
    <p:sldId id="267" r:id="rId13"/>
    <p:sldId id="261" r:id="rId14"/>
    <p:sldId id="262" r:id="rId15"/>
    <p:sldId id="263" r:id="rId16"/>
    <p:sldId id="264" r:id="rId17"/>
    <p:sldId id="265" r:id="rId18"/>
    <p:sldId id="266" r:id="rId19"/>
    <p:sldId id="269" r:id="rId20"/>
    <p:sldId id="284" r:id="rId21"/>
    <p:sldId id="276" r:id="rId22"/>
    <p:sldId id="277" r:id="rId23"/>
    <p:sldId id="278" r:id="rId24"/>
    <p:sldId id="281" r:id="rId25"/>
    <p:sldId id="271" r:id="rId26"/>
    <p:sldId id="282" r:id="rId27"/>
    <p:sldId id="272" r:id="rId28"/>
    <p:sldId id="287" r:id="rId29"/>
    <p:sldId id="273" r:id="rId30"/>
    <p:sldId id="288" r:id="rId31"/>
    <p:sldId id="274"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BB82E-A6DC-53CD-13EE-A1A1C5C88CD0}" v="1" dt="2026-03-19T14:32:14.019"/>
    <p1510:client id="{B93B2F00-CDD2-9B27-D14C-7E74868D9C08}" v="141" dt="2026-03-18T20:17:36.177"/>
    <p1510:client id="{E6170489-D9FA-C204-68D0-0300154775BB}" v="181" dt="2026-03-19T12:28:17.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B1E35-601C-47F5-A3E1-A3A6BEB64CC1}" type="datetimeFigureOut">
              <a:rPr lang="en-US" smtClean="0"/>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26DA6-C8D2-4A59-B887-FE9AE2790BB7}" type="slidenum">
              <a:rPr lang="en-US" smtClean="0"/>
              <a:t>‹#›</a:t>
            </a:fld>
            <a:endParaRPr lang="en-US"/>
          </a:p>
        </p:txBody>
      </p:sp>
    </p:spTree>
    <p:extLst>
      <p:ext uri="{BB962C8B-B14F-4D97-AF65-F5344CB8AC3E}">
        <p14:creationId xmlns:p14="http://schemas.microsoft.com/office/powerpoint/2010/main" val="8929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26DA6-C8D2-4A59-B887-FE9AE2790BB7}" type="slidenum">
              <a:rPr lang="en-US" smtClean="0"/>
              <a:t>3</a:t>
            </a:fld>
            <a:endParaRPr lang="en-US"/>
          </a:p>
        </p:txBody>
      </p:sp>
    </p:spTree>
    <p:extLst>
      <p:ext uri="{BB962C8B-B14F-4D97-AF65-F5344CB8AC3E}">
        <p14:creationId xmlns:p14="http://schemas.microsoft.com/office/powerpoint/2010/main" val="372591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334359-2272-447A-9253-D623CAB6014D}"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248424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334359-2272-447A-9253-D623CAB6014D}"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78472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7334359-2272-447A-9253-D623CAB6014D}"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149496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7334359-2272-447A-9253-D623CAB6014D}"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ED4E0-4141-49C5-A484-67C38FAC26C6}"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1273679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334359-2272-447A-9253-D623CAB6014D}"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997576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334359-2272-447A-9253-D623CAB6014D}" type="datetimeFigureOut">
              <a:rPr lang="en-US" smtClean="0"/>
              <a:t>3/19/2026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2705945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7334359-2272-447A-9253-D623CAB6014D}" type="datetimeFigureOut">
              <a:rPr lang="en-US" smtClean="0"/>
              <a:t>3/19/2026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3872794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334359-2272-447A-9253-D623CAB6014D}"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323859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334359-2272-447A-9253-D623CAB6014D}"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120021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334359-2272-447A-9253-D623CAB6014D}"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171608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334359-2272-447A-9253-D623CAB6014D}"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118328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334359-2272-447A-9253-D623CAB6014D}"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379466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334359-2272-447A-9253-D623CAB6014D}" type="datetimeFigureOut">
              <a:rPr lang="en-US" smtClean="0"/>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63636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97334359-2272-447A-9253-D623CAB6014D}" type="datetimeFigureOut">
              <a:rPr lang="en-US" smtClean="0"/>
              <a:t>3/19/2026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256684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7334359-2272-447A-9253-D623CAB6014D}" type="datetimeFigureOut">
              <a:rPr lang="en-US" smtClean="0"/>
              <a:t>3/19/2026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425956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7334359-2272-447A-9253-D623CAB6014D}" type="datetimeFigureOut">
              <a:rPr lang="en-US" smtClean="0"/>
              <a:t>3/19/2026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332721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334359-2272-447A-9253-D623CAB6014D}"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ED4E0-4141-49C5-A484-67C38FAC26C6}" type="slidenum">
              <a:rPr lang="en-US" smtClean="0"/>
              <a:t>‹#›</a:t>
            </a:fld>
            <a:endParaRPr lang="en-US"/>
          </a:p>
        </p:txBody>
      </p:sp>
    </p:spTree>
    <p:extLst>
      <p:ext uri="{BB962C8B-B14F-4D97-AF65-F5344CB8AC3E}">
        <p14:creationId xmlns:p14="http://schemas.microsoft.com/office/powerpoint/2010/main" val="62868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7334359-2272-447A-9253-D623CAB6014D}" type="datetimeFigureOut">
              <a:rPr lang="en-US" smtClean="0"/>
              <a:t>3/19/2026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5EED4E0-4141-49C5-A484-67C38FAC26C6}" type="slidenum">
              <a:rPr lang="en-US" smtClean="0"/>
              <a:t>‹#›</a:t>
            </a:fld>
            <a:endParaRPr lang="en-US"/>
          </a:p>
        </p:txBody>
      </p:sp>
    </p:spTree>
    <p:extLst>
      <p:ext uri="{BB962C8B-B14F-4D97-AF65-F5344CB8AC3E}">
        <p14:creationId xmlns:p14="http://schemas.microsoft.com/office/powerpoint/2010/main" val="285466229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forms.office.com/g/qZjQpYX7h3"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sv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www.fs.usda.gov/sites/default/files/2022-05/2022usfscasualtravelpolicy.pdf"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hyperlink" Target="https://www.nifc.gov/standards/guides/red-book" TargetMode="External"/><Relationship Id="rId3" Type="http://schemas.openxmlformats.org/officeDocument/2006/relationships/hyperlink" Target="https://www.firenet.gov/" TargetMode="External"/><Relationship Id="rId7" Type="http://schemas.openxmlformats.org/officeDocument/2006/relationships/hyperlink" Target="https://gacc.nifc.gov/rmcc/dispatch_centers/r2gjc/training/fsfaqg.pdf" TargetMode="External"/><Relationship Id="rId2" Type="http://schemas.openxmlformats.org/officeDocument/2006/relationships/hyperlink" Target="https://www.fs.usda.gov/managing-land/fire/ibp/personnel" TargetMode="External"/><Relationship Id="rId1" Type="http://schemas.openxmlformats.org/officeDocument/2006/relationships/slideLayout" Target="../slideLayouts/slideLayout6.xml"/><Relationship Id="rId6" Type="http://schemas.openxmlformats.org/officeDocument/2006/relationships/hyperlink" Target="https://www.gsa.gov/travel/plan-book/per-diem-rates" TargetMode="External"/><Relationship Id="rId5" Type="http://schemas.openxmlformats.org/officeDocument/2006/relationships/hyperlink" Target="https://www.nwcg.gov/publications/902" TargetMode="External"/><Relationship Id="rId10" Type="http://schemas.openxmlformats.org/officeDocument/2006/relationships/hyperlink" Target="https://www.nffpc.org/en/necc/northeast-ad-hub-program" TargetMode="External"/><Relationship Id="rId4" Type="http://schemas.openxmlformats.org/officeDocument/2006/relationships/hyperlink" Target="https://nerv.firenet.gov/" TargetMode="External"/><Relationship Id="rId9" Type="http://schemas.openxmlformats.org/officeDocument/2006/relationships/hyperlink" Target="https://www.nwcg.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nffpc.org/en/necc/northeast-ad-hub-progra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1969-ED45-4C73-A346-D25E8552811D}"/>
              </a:ext>
            </a:extLst>
          </p:cNvPr>
          <p:cNvSpPr>
            <a:spLocks noGrp="1"/>
          </p:cNvSpPr>
          <p:nvPr>
            <p:ph type="ctrTitle"/>
          </p:nvPr>
        </p:nvSpPr>
        <p:spPr>
          <a:xfrm>
            <a:off x="979714" y="779704"/>
            <a:ext cx="5192940" cy="5310377"/>
          </a:xfrm>
        </p:spPr>
        <p:txBody>
          <a:bodyPr anchor="ctr">
            <a:normAutofit/>
          </a:bodyPr>
          <a:lstStyle/>
          <a:p>
            <a:pPr algn="ctr"/>
            <a:r>
              <a:rPr lang="en-US" sz="4800">
                <a:solidFill>
                  <a:schemeClr val="bg1"/>
                </a:solidFill>
              </a:rPr>
              <a:t>Northeast AD Hub Refresher</a:t>
            </a:r>
            <a:br>
              <a:rPr lang="en-US" sz="4800">
                <a:solidFill>
                  <a:schemeClr val="bg1"/>
                </a:solidFill>
              </a:rPr>
            </a:br>
            <a:br>
              <a:rPr lang="en-US" sz="4800">
                <a:solidFill>
                  <a:schemeClr val="bg1"/>
                </a:solidFill>
              </a:rPr>
            </a:br>
            <a:r>
              <a:rPr lang="en-US" sz="2400">
                <a:solidFill>
                  <a:schemeClr val="bg1"/>
                </a:solidFill>
              </a:rPr>
              <a:t>March 19</a:t>
            </a:r>
            <a:r>
              <a:rPr lang="en-US" sz="2400" baseline="30000">
                <a:solidFill>
                  <a:schemeClr val="bg1"/>
                </a:solidFill>
              </a:rPr>
              <a:t>th</a:t>
            </a:r>
            <a:r>
              <a:rPr lang="en-US" sz="2400">
                <a:solidFill>
                  <a:schemeClr val="bg1"/>
                </a:solidFill>
              </a:rPr>
              <a:t>, 2026</a:t>
            </a:r>
            <a:endParaRPr lang="en-US" sz="4800">
              <a:solidFill>
                <a:schemeClr val="bg1"/>
              </a:solidFill>
            </a:endParaRPr>
          </a:p>
        </p:txBody>
      </p:sp>
      <p:pic>
        <p:nvPicPr>
          <p:cNvPr id="5" name="Picture 4" descr="A picture containing company name&#10;&#10;Description automatically generated">
            <a:extLst>
              <a:ext uri="{FF2B5EF4-FFF2-40B4-BE49-F238E27FC236}">
                <a16:creationId xmlns:a16="http://schemas.microsoft.com/office/drawing/2014/main" id="{BD0440B8-6F61-4E4B-B83E-181CBDAE9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079" y="1162528"/>
            <a:ext cx="4809490" cy="453294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75569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8C12-43C7-4F59-99F1-D5D450960204}"/>
              </a:ext>
            </a:extLst>
          </p:cNvPr>
          <p:cNvSpPr>
            <a:spLocks noGrp="1"/>
          </p:cNvSpPr>
          <p:nvPr>
            <p:ph type="title"/>
          </p:nvPr>
        </p:nvSpPr>
        <p:spPr>
          <a:xfrm>
            <a:off x="422825" y="639191"/>
            <a:ext cx="9964049" cy="825625"/>
          </a:xfrm>
        </p:spPr>
        <p:txBody>
          <a:bodyPr/>
          <a:lstStyle/>
          <a:p>
            <a:r>
              <a:rPr lang="en-US" sz="3600"/>
              <a:t>The Pinyon/BOX Data Management System:</a:t>
            </a:r>
          </a:p>
        </p:txBody>
      </p:sp>
      <p:sp>
        <p:nvSpPr>
          <p:cNvPr id="4" name="TextBox 3">
            <a:extLst>
              <a:ext uri="{FF2B5EF4-FFF2-40B4-BE49-F238E27FC236}">
                <a16:creationId xmlns:a16="http://schemas.microsoft.com/office/drawing/2014/main" id="{6B267949-4A0A-4F5F-9436-3FF8DE2C181D}"/>
              </a:ext>
            </a:extLst>
          </p:cNvPr>
          <p:cNvSpPr txBox="1"/>
          <p:nvPr/>
        </p:nvSpPr>
        <p:spPr>
          <a:xfrm>
            <a:off x="680321" y="2428025"/>
            <a:ext cx="5532284" cy="369332"/>
          </a:xfrm>
          <a:prstGeom prst="rect">
            <a:avLst/>
          </a:prstGeom>
          <a:noFill/>
        </p:spPr>
        <p:txBody>
          <a:bodyPr wrap="none" lIns="91440" tIns="45720" rIns="91440" bIns="45720" rtlCol="0" anchor="t">
            <a:spAutoFit/>
          </a:bodyPr>
          <a:lstStyle/>
          <a:p>
            <a:r>
              <a:rPr lang="en-US"/>
              <a:t> BOX is NECC’s digital file management system. </a:t>
            </a:r>
          </a:p>
        </p:txBody>
      </p:sp>
      <p:sp>
        <p:nvSpPr>
          <p:cNvPr id="5" name="TextBox 4">
            <a:extLst>
              <a:ext uri="{FF2B5EF4-FFF2-40B4-BE49-F238E27FC236}">
                <a16:creationId xmlns:a16="http://schemas.microsoft.com/office/drawing/2014/main" id="{222678C5-820A-49AC-8376-3EDC3809C334}"/>
              </a:ext>
            </a:extLst>
          </p:cNvPr>
          <p:cNvSpPr txBox="1"/>
          <p:nvPr/>
        </p:nvSpPr>
        <p:spPr>
          <a:xfrm>
            <a:off x="680321" y="3078482"/>
            <a:ext cx="5769528" cy="646331"/>
          </a:xfrm>
          <a:prstGeom prst="rect">
            <a:avLst/>
          </a:prstGeom>
          <a:noFill/>
        </p:spPr>
        <p:txBody>
          <a:bodyPr wrap="none" rtlCol="0">
            <a:spAutoFit/>
          </a:bodyPr>
          <a:lstStyle/>
          <a:p>
            <a:r>
              <a:rPr lang="en-US"/>
              <a:t>More secure method of transferring your personal </a:t>
            </a:r>
          </a:p>
          <a:p>
            <a:r>
              <a:rPr lang="en-US"/>
              <a:t>information than sending via email. </a:t>
            </a:r>
          </a:p>
        </p:txBody>
      </p:sp>
      <p:sp>
        <p:nvSpPr>
          <p:cNvPr id="6" name="TextBox 5">
            <a:extLst>
              <a:ext uri="{FF2B5EF4-FFF2-40B4-BE49-F238E27FC236}">
                <a16:creationId xmlns:a16="http://schemas.microsoft.com/office/drawing/2014/main" id="{A6295DEF-CF62-49E5-865E-781E15D88F55}"/>
              </a:ext>
            </a:extLst>
          </p:cNvPr>
          <p:cNvSpPr txBox="1"/>
          <p:nvPr/>
        </p:nvSpPr>
        <p:spPr>
          <a:xfrm>
            <a:off x="680321" y="4026717"/>
            <a:ext cx="5700600" cy="646331"/>
          </a:xfrm>
          <a:prstGeom prst="rect">
            <a:avLst/>
          </a:prstGeom>
          <a:noFill/>
        </p:spPr>
        <p:txBody>
          <a:bodyPr wrap="square" rtlCol="0">
            <a:spAutoFit/>
          </a:bodyPr>
          <a:lstStyle/>
          <a:p>
            <a:r>
              <a:rPr lang="en-US"/>
              <a:t>Access to your personal information is limited to Hiring Officials and your Sponsoring Official(s).</a:t>
            </a:r>
          </a:p>
        </p:txBody>
      </p:sp>
      <p:pic>
        <p:nvPicPr>
          <p:cNvPr id="8" name="Picture 7">
            <a:extLst>
              <a:ext uri="{FF2B5EF4-FFF2-40B4-BE49-F238E27FC236}">
                <a16:creationId xmlns:a16="http://schemas.microsoft.com/office/drawing/2014/main" id="{DA5CD765-F15E-4B6B-9A72-45C0073CC6BD}"/>
              </a:ext>
            </a:extLst>
          </p:cNvPr>
          <p:cNvPicPr>
            <a:picLocks noChangeAspect="1"/>
          </p:cNvPicPr>
          <p:nvPr/>
        </p:nvPicPr>
        <p:blipFill>
          <a:blip r:embed="rId2"/>
          <a:stretch>
            <a:fillRect/>
          </a:stretch>
        </p:blipFill>
        <p:spPr>
          <a:xfrm>
            <a:off x="6630070" y="2062258"/>
            <a:ext cx="4686300" cy="3928918"/>
          </a:xfrm>
          <a:prstGeom prst="rect">
            <a:avLst/>
          </a:prstGeom>
        </p:spPr>
      </p:pic>
    </p:spTree>
    <p:extLst>
      <p:ext uri="{BB962C8B-B14F-4D97-AF65-F5344CB8AC3E}">
        <p14:creationId xmlns:p14="http://schemas.microsoft.com/office/powerpoint/2010/main" val="401335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5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7000"/>
                            </p:stCondLst>
                            <p:childTnLst>
                              <p:par>
                                <p:cTn id="11" presetID="1" presetClass="entr" presetSubtype="0" fill="hold" grpId="0" nodeType="afterEffect">
                                  <p:stCondLst>
                                    <p:cond delay="50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25C6-F58A-4B25-9056-1D06D4AED5BE}"/>
              </a:ext>
            </a:extLst>
          </p:cNvPr>
          <p:cNvSpPr>
            <a:spLocks noGrp="1"/>
          </p:cNvSpPr>
          <p:nvPr>
            <p:ph type="title"/>
          </p:nvPr>
        </p:nvSpPr>
        <p:spPr>
          <a:xfrm>
            <a:off x="646111" y="452718"/>
            <a:ext cx="9404723" cy="941076"/>
          </a:xfrm>
        </p:spPr>
        <p:txBody>
          <a:bodyPr/>
          <a:lstStyle/>
          <a:p>
            <a:r>
              <a:rPr lang="en-US"/>
              <a:t>Uploading to Pinyon/Box - </a:t>
            </a:r>
            <a:r>
              <a:rPr lang="en-US" sz="2000" u="sng"/>
              <a:t>reference Job Aid</a:t>
            </a:r>
          </a:p>
        </p:txBody>
      </p:sp>
      <p:sp>
        <p:nvSpPr>
          <p:cNvPr id="3" name="TextBox 2">
            <a:extLst>
              <a:ext uri="{FF2B5EF4-FFF2-40B4-BE49-F238E27FC236}">
                <a16:creationId xmlns:a16="http://schemas.microsoft.com/office/drawing/2014/main" id="{05A095D9-6516-4471-9AC6-199F38EC7A0C}"/>
              </a:ext>
            </a:extLst>
          </p:cNvPr>
          <p:cNvSpPr txBox="1"/>
          <p:nvPr/>
        </p:nvSpPr>
        <p:spPr>
          <a:xfrm>
            <a:off x="319596" y="1822253"/>
            <a:ext cx="11368881" cy="646331"/>
          </a:xfrm>
          <a:prstGeom prst="rect">
            <a:avLst/>
          </a:prstGeom>
          <a:noFill/>
        </p:spPr>
        <p:txBody>
          <a:bodyPr wrap="square" lIns="91440" tIns="45720" rIns="91440" bIns="45720" rtlCol="0" anchor="t">
            <a:spAutoFit/>
          </a:bodyPr>
          <a:lstStyle/>
          <a:p>
            <a:pPr algn="ctr"/>
            <a:r>
              <a:rPr lang="en-US" sz="1800">
                <a:effectLst/>
                <a:latin typeface="Calibri"/>
                <a:ea typeface="Calibri" panose="020F0502020204030204" pitchFamily="34" charset="0"/>
                <a:cs typeface="Calibri"/>
              </a:rPr>
              <a:t>NECC will give you upload only privileges to the Pinyon/Box Inbox for your agency once we have received your approved </a:t>
            </a:r>
            <a:r>
              <a:rPr lang="en-US">
                <a:latin typeface="Calibri"/>
                <a:ea typeface="Calibri" panose="020F0502020204030204" pitchFamily="34" charset="0"/>
                <a:cs typeface="Calibri"/>
              </a:rPr>
              <a:t>Sponsorship Letter. You will r</a:t>
            </a:r>
            <a:r>
              <a:rPr lang="en-US">
                <a:latin typeface="Calibri"/>
                <a:cs typeface="Calibri"/>
              </a:rPr>
              <a:t>eceive a link to the inbox through your email (if new). Accept the invite and register. </a:t>
            </a:r>
          </a:p>
        </p:txBody>
      </p:sp>
      <p:pic>
        <p:nvPicPr>
          <p:cNvPr id="9" name="Picture 8">
            <a:extLst>
              <a:ext uri="{FF2B5EF4-FFF2-40B4-BE49-F238E27FC236}">
                <a16:creationId xmlns:a16="http://schemas.microsoft.com/office/drawing/2014/main" id="{283A21AE-07E8-4FA5-ACC5-9CAC89EE1A00}"/>
              </a:ext>
            </a:extLst>
          </p:cNvPr>
          <p:cNvPicPr>
            <a:picLocks noChangeAspect="1"/>
          </p:cNvPicPr>
          <p:nvPr/>
        </p:nvPicPr>
        <p:blipFill>
          <a:blip r:embed="rId2"/>
          <a:stretch>
            <a:fillRect/>
          </a:stretch>
        </p:blipFill>
        <p:spPr>
          <a:xfrm>
            <a:off x="1009650" y="3660304"/>
            <a:ext cx="3634188" cy="2549355"/>
          </a:xfrm>
          <a:prstGeom prst="rect">
            <a:avLst/>
          </a:prstGeom>
        </p:spPr>
      </p:pic>
      <p:pic>
        <p:nvPicPr>
          <p:cNvPr id="13" name="Picture 12">
            <a:extLst>
              <a:ext uri="{FF2B5EF4-FFF2-40B4-BE49-F238E27FC236}">
                <a16:creationId xmlns:a16="http://schemas.microsoft.com/office/drawing/2014/main" id="{210527FA-83D2-4241-A5F4-F5D7BA7A8582}"/>
              </a:ext>
            </a:extLst>
          </p:cNvPr>
          <p:cNvPicPr>
            <a:picLocks noChangeAspect="1"/>
          </p:cNvPicPr>
          <p:nvPr/>
        </p:nvPicPr>
        <p:blipFill>
          <a:blip r:embed="rId3"/>
          <a:stretch>
            <a:fillRect/>
          </a:stretch>
        </p:blipFill>
        <p:spPr>
          <a:xfrm>
            <a:off x="6867525" y="3460920"/>
            <a:ext cx="3553718" cy="3112036"/>
          </a:xfrm>
          <a:prstGeom prst="rect">
            <a:avLst/>
          </a:prstGeom>
        </p:spPr>
      </p:pic>
      <p:pic>
        <p:nvPicPr>
          <p:cNvPr id="15" name="Graphic 14" descr="Back with solid fill">
            <a:extLst>
              <a:ext uri="{FF2B5EF4-FFF2-40B4-BE49-F238E27FC236}">
                <a16:creationId xmlns:a16="http://schemas.microsoft.com/office/drawing/2014/main" id="{782D57C3-8F17-46E2-BA9B-5E0CDE7D60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49468" y="4128767"/>
            <a:ext cx="1612427" cy="1612427"/>
          </a:xfrm>
          <a:prstGeom prst="rect">
            <a:avLst/>
          </a:prstGeom>
        </p:spPr>
      </p:pic>
    </p:spTree>
    <p:extLst>
      <p:ext uri="{BB962C8B-B14F-4D97-AF65-F5344CB8AC3E}">
        <p14:creationId xmlns:p14="http://schemas.microsoft.com/office/powerpoint/2010/main" val="227745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30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0-#ppt_w/2"/>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2" fill="hold" nodeType="afterEffect">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1+#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95B2-DBC8-4DE8-822E-1EAA23418C5E}"/>
              </a:ext>
            </a:extLst>
          </p:cNvPr>
          <p:cNvSpPr>
            <a:spLocks noGrp="1"/>
          </p:cNvSpPr>
          <p:nvPr>
            <p:ph type="title"/>
          </p:nvPr>
        </p:nvSpPr>
        <p:spPr/>
        <p:txBody>
          <a:bodyPr/>
          <a:lstStyle/>
          <a:p>
            <a:r>
              <a:rPr lang="en-US"/>
              <a:t>Uploading to Pinyon/Box -</a:t>
            </a:r>
            <a:r>
              <a:rPr lang="en-US">
                <a:ea typeface="+mj-lt"/>
                <a:cs typeface="+mj-lt"/>
              </a:rPr>
              <a:t> </a:t>
            </a:r>
            <a:r>
              <a:rPr lang="en-US" sz="2000" u="sng">
                <a:ea typeface="+mj-lt"/>
                <a:cs typeface="+mj-lt"/>
              </a:rPr>
              <a:t>reference Job Aid</a:t>
            </a:r>
            <a:endParaRPr lang="en-US" sz="2000" u="sng"/>
          </a:p>
        </p:txBody>
      </p:sp>
      <p:pic>
        <p:nvPicPr>
          <p:cNvPr id="4" name="Picture 3">
            <a:extLst>
              <a:ext uri="{FF2B5EF4-FFF2-40B4-BE49-F238E27FC236}">
                <a16:creationId xmlns:a16="http://schemas.microsoft.com/office/drawing/2014/main" id="{F5E5DC4D-3584-4212-ADBD-D9905913F344}"/>
              </a:ext>
            </a:extLst>
          </p:cNvPr>
          <p:cNvPicPr>
            <a:picLocks noChangeAspect="1"/>
          </p:cNvPicPr>
          <p:nvPr/>
        </p:nvPicPr>
        <p:blipFill>
          <a:blip r:embed="rId2"/>
          <a:stretch>
            <a:fillRect/>
          </a:stretch>
        </p:blipFill>
        <p:spPr>
          <a:xfrm>
            <a:off x="771854" y="2660493"/>
            <a:ext cx="3710045" cy="3348394"/>
          </a:xfrm>
          <a:prstGeom prst="rect">
            <a:avLst/>
          </a:prstGeom>
        </p:spPr>
      </p:pic>
      <p:sp>
        <p:nvSpPr>
          <p:cNvPr id="5" name="TextBox 4">
            <a:extLst>
              <a:ext uri="{FF2B5EF4-FFF2-40B4-BE49-F238E27FC236}">
                <a16:creationId xmlns:a16="http://schemas.microsoft.com/office/drawing/2014/main" id="{66A18ADF-A1D9-4045-8608-640646827486}"/>
              </a:ext>
            </a:extLst>
          </p:cNvPr>
          <p:cNvSpPr txBox="1"/>
          <p:nvPr/>
        </p:nvSpPr>
        <p:spPr>
          <a:xfrm>
            <a:off x="771854" y="1586122"/>
            <a:ext cx="3457575" cy="923330"/>
          </a:xfrm>
          <a:prstGeom prst="rect">
            <a:avLst/>
          </a:prstGeom>
          <a:noFill/>
        </p:spPr>
        <p:txBody>
          <a:bodyPr wrap="square" rtlCol="0">
            <a:spAutoFit/>
          </a:bodyPr>
          <a:lstStyle/>
          <a:p>
            <a:r>
              <a:rPr lang="en-US"/>
              <a:t>You will receive a verification email, click the link to verify your account. </a:t>
            </a:r>
          </a:p>
        </p:txBody>
      </p:sp>
      <p:pic>
        <p:nvPicPr>
          <p:cNvPr id="7" name="Picture 6">
            <a:extLst>
              <a:ext uri="{FF2B5EF4-FFF2-40B4-BE49-F238E27FC236}">
                <a16:creationId xmlns:a16="http://schemas.microsoft.com/office/drawing/2014/main" id="{BEDA9AE5-909B-4844-863B-7080807FCC38}"/>
              </a:ext>
            </a:extLst>
          </p:cNvPr>
          <p:cNvPicPr>
            <a:picLocks noChangeAspect="1"/>
          </p:cNvPicPr>
          <p:nvPr/>
        </p:nvPicPr>
        <p:blipFill>
          <a:blip r:embed="rId3"/>
          <a:stretch>
            <a:fillRect/>
          </a:stretch>
        </p:blipFill>
        <p:spPr>
          <a:xfrm>
            <a:off x="5136329" y="2601785"/>
            <a:ext cx="6215008" cy="3407102"/>
          </a:xfrm>
          <a:prstGeom prst="rect">
            <a:avLst/>
          </a:prstGeom>
        </p:spPr>
      </p:pic>
      <p:sp>
        <p:nvSpPr>
          <p:cNvPr id="8" name="TextBox 7">
            <a:extLst>
              <a:ext uri="{FF2B5EF4-FFF2-40B4-BE49-F238E27FC236}">
                <a16:creationId xmlns:a16="http://schemas.microsoft.com/office/drawing/2014/main" id="{EE740596-B794-486C-B3D0-1CD2C54646CE}"/>
              </a:ext>
            </a:extLst>
          </p:cNvPr>
          <p:cNvSpPr txBox="1"/>
          <p:nvPr/>
        </p:nvSpPr>
        <p:spPr>
          <a:xfrm>
            <a:off x="5916369" y="1678455"/>
            <a:ext cx="4134465" cy="369332"/>
          </a:xfrm>
          <a:prstGeom prst="rect">
            <a:avLst/>
          </a:prstGeom>
          <a:noFill/>
        </p:spPr>
        <p:txBody>
          <a:bodyPr wrap="none" rtlCol="0">
            <a:spAutoFit/>
          </a:bodyPr>
          <a:lstStyle/>
          <a:p>
            <a:r>
              <a:rPr lang="en-US"/>
              <a:t>Hit the get started button to proceed</a:t>
            </a:r>
          </a:p>
        </p:txBody>
      </p:sp>
      <p:cxnSp>
        <p:nvCxnSpPr>
          <p:cNvPr id="10" name="Straight Arrow Connector 9">
            <a:extLst>
              <a:ext uri="{FF2B5EF4-FFF2-40B4-BE49-F238E27FC236}">
                <a16:creationId xmlns:a16="http://schemas.microsoft.com/office/drawing/2014/main" id="{8F271BB0-1866-40DA-976F-3CC0F42B88A3}"/>
              </a:ext>
            </a:extLst>
          </p:cNvPr>
          <p:cNvCxnSpPr>
            <a:cxnSpLocks/>
          </p:cNvCxnSpPr>
          <p:nvPr/>
        </p:nvCxnSpPr>
        <p:spPr>
          <a:xfrm flipH="1">
            <a:off x="6445188" y="2272683"/>
            <a:ext cx="719092" cy="3471169"/>
          </a:xfrm>
          <a:prstGeom prst="straightConnector1">
            <a:avLst/>
          </a:prstGeom>
          <a:ln w="73025">
            <a:solidFill>
              <a:srgbClr val="FF0000"/>
            </a:solidFill>
            <a:tailEnd type="triangle"/>
          </a:ln>
          <a:effectLst>
            <a:outerShdw dist="38100" dir="13500000" sx="103000" sy="103000" algn="br" rotWithShape="0">
              <a:prstClr val="black">
                <a:alpha val="39000"/>
              </a:prstClr>
            </a:outerShdw>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0455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00"/>
                            </p:stCondLst>
                            <p:childTnLst>
                              <p:par>
                                <p:cTn id="20" presetID="10" presetClass="entr" presetSubtype="0" fill="hold" grpId="0" nodeType="after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3000"/>
                            </p:stCondLst>
                            <p:childTnLst>
                              <p:par>
                                <p:cTn id="24" presetID="2" presetClass="entr" presetSubtype="3" fill="hold" nodeType="afterEffect">
                                  <p:stCondLst>
                                    <p:cond delay="2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C200-0C5C-43D4-A56C-107EE8E7B630}"/>
              </a:ext>
            </a:extLst>
          </p:cNvPr>
          <p:cNvSpPr>
            <a:spLocks noGrp="1"/>
          </p:cNvSpPr>
          <p:nvPr>
            <p:ph type="title"/>
          </p:nvPr>
        </p:nvSpPr>
        <p:spPr/>
        <p:txBody>
          <a:bodyPr/>
          <a:lstStyle/>
          <a:p>
            <a:r>
              <a:rPr lang="en-US"/>
              <a:t>Uploading to Pinyon/Box - </a:t>
            </a:r>
            <a:r>
              <a:rPr lang="en-US" sz="2000" u="sng">
                <a:ea typeface="+mj-lt"/>
                <a:cs typeface="+mj-lt"/>
              </a:rPr>
              <a:t>reference Job Aid</a:t>
            </a:r>
            <a:endParaRPr lang="en-US" sz="2000" u="sng"/>
          </a:p>
        </p:txBody>
      </p:sp>
      <p:pic>
        <p:nvPicPr>
          <p:cNvPr id="4" name="Picture 3">
            <a:extLst>
              <a:ext uri="{FF2B5EF4-FFF2-40B4-BE49-F238E27FC236}">
                <a16:creationId xmlns:a16="http://schemas.microsoft.com/office/drawing/2014/main" id="{45E09AA0-CE90-46CA-AE86-3B28B1B40439}"/>
              </a:ext>
            </a:extLst>
          </p:cNvPr>
          <p:cNvPicPr>
            <a:picLocks noChangeAspect="1"/>
          </p:cNvPicPr>
          <p:nvPr/>
        </p:nvPicPr>
        <p:blipFill>
          <a:blip r:embed="rId2"/>
          <a:stretch>
            <a:fillRect/>
          </a:stretch>
        </p:blipFill>
        <p:spPr>
          <a:xfrm>
            <a:off x="213476" y="2302719"/>
            <a:ext cx="8740784" cy="2991996"/>
          </a:xfrm>
          <a:prstGeom prst="rect">
            <a:avLst/>
          </a:prstGeom>
        </p:spPr>
      </p:pic>
      <p:sp>
        <p:nvSpPr>
          <p:cNvPr id="5" name="TextBox 4">
            <a:extLst>
              <a:ext uri="{FF2B5EF4-FFF2-40B4-BE49-F238E27FC236}">
                <a16:creationId xmlns:a16="http://schemas.microsoft.com/office/drawing/2014/main" id="{FC5819FE-7B9E-4420-A033-BB674806EBBC}"/>
              </a:ext>
            </a:extLst>
          </p:cNvPr>
          <p:cNvSpPr txBox="1"/>
          <p:nvPr/>
        </p:nvSpPr>
        <p:spPr>
          <a:xfrm>
            <a:off x="730737" y="1485122"/>
            <a:ext cx="8730275" cy="523220"/>
          </a:xfrm>
          <a:prstGeom prst="rect">
            <a:avLst/>
          </a:prstGeom>
          <a:noFill/>
        </p:spPr>
        <p:txBody>
          <a:bodyPr wrap="none" rtlCol="0">
            <a:spAutoFit/>
          </a:bodyPr>
          <a:lstStyle/>
          <a:p>
            <a:r>
              <a:rPr lang="en-US" sz="2800"/>
              <a:t>Click view terms and click agree to access the inbox.</a:t>
            </a:r>
          </a:p>
        </p:txBody>
      </p:sp>
      <p:cxnSp>
        <p:nvCxnSpPr>
          <p:cNvPr id="7" name="Straight Arrow Connector 6">
            <a:extLst>
              <a:ext uri="{FF2B5EF4-FFF2-40B4-BE49-F238E27FC236}">
                <a16:creationId xmlns:a16="http://schemas.microsoft.com/office/drawing/2014/main" id="{C72A95D2-8B14-4EFF-89F1-2D79DFB9B840}"/>
              </a:ext>
            </a:extLst>
          </p:cNvPr>
          <p:cNvCxnSpPr>
            <a:cxnSpLocks/>
          </p:cNvCxnSpPr>
          <p:nvPr/>
        </p:nvCxnSpPr>
        <p:spPr>
          <a:xfrm>
            <a:off x="2965142" y="2147625"/>
            <a:ext cx="3684233" cy="2273455"/>
          </a:xfrm>
          <a:prstGeom prst="straightConnector1">
            <a:avLst/>
          </a:prstGeom>
          <a:ln w="539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E5A3D7C-EF90-459E-A258-BFFFBE494630}"/>
              </a:ext>
            </a:extLst>
          </p:cNvPr>
          <p:cNvPicPr>
            <a:picLocks noChangeAspect="1"/>
          </p:cNvPicPr>
          <p:nvPr/>
        </p:nvPicPr>
        <p:blipFill>
          <a:blip r:embed="rId3"/>
          <a:stretch>
            <a:fillRect/>
          </a:stretch>
        </p:blipFill>
        <p:spPr>
          <a:xfrm>
            <a:off x="9071368" y="3048967"/>
            <a:ext cx="2994464" cy="3736408"/>
          </a:xfrm>
          <a:prstGeom prst="rect">
            <a:avLst/>
          </a:prstGeom>
        </p:spPr>
      </p:pic>
      <p:cxnSp>
        <p:nvCxnSpPr>
          <p:cNvPr id="8" name="Straight Arrow Connector 7">
            <a:extLst>
              <a:ext uri="{FF2B5EF4-FFF2-40B4-BE49-F238E27FC236}">
                <a16:creationId xmlns:a16="http://schemas.microsoft.com/office/drawing/2014/main" id="{986D5BB8-7C4A-0CED-6C13-84C6DFAE86F9}"/>
              </a:ext>
            </a:extLst>
          </p:cNvPr>
          <p:cNvCxnSpPr>
            <a:cxnSpLocks/>
          </p:cNvCxnSpPr>
          <p:nvPr/>
        </p:nvCxnSpPr>
        <p:spPr>
          <a:xfrm>
            <a:off x="6096000" y="2147625"/>
            <a:ext cx="5498237" cy="4324196"/>
          </a:xfrm>
          <a:prstGeom prst="straightConnector1">
            <a:avLst/>
          </a:prstGeom>
          <a:ln w="539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56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2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2750"/>
                            </p:stCondLst>
                            <p:childTnLst>
                              <p:par>
                                <p:cTn id="11" presetID="2" presetClass="entr" presetSubtype="9" fill="hold" nodeType="afterEffect">
                                  <p:stCondLst>
                                    <p:cond delay="20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par>
                          <p:cTn id="15" fill="hold">
                            <p:stCondLst>
                              <p:cond delay="5250"/>
                            </p:stCondLst>
                            <p:childTnLst>
                              <p:par>
                                <p:cTn id="16" presetID="10" presetClass="entr" presetSubtype="0" fill="hold" nodeType="afterEffect">
                                  <p:stCondLst>
                                    <p:cond delay="30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8750"/>
                            </p:stCondLst>
                            <p:childTnLst>
                              <p:par>
                                <p:cTn id="20" presetID="2" presetClass="entr" presetSubtype="9" fill="hold" nodeType="afterEffect">
                                  <p:stCondLst>
                                    <p:cond delay="20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FC0A0-5CB4-47D1-A724-97CAB27CA6C2}"/>
              </a:ext>
            </a:extLst>
          </p:cNvPr>
          <p:cNvSpPr>
            <a:spLocks noGrp="1"/>
          </p:cNvSpPr>
          <p:nvPr>
            <p:ph type="title"/>
          </p:nvPr>
        </p:nvSpPr>
        <p:spPr/>
        <p:txBody>
          <a:bodyPr/>
          <a:lstStyle/>
          <a:p>
            <a:r>
              <a:rPr lang="en-US"/>
              <a:t>Uploading to Pinyon/Box - </a:t>
            </a:r>
            <a:r>
              <a:rPr lang="en-US" sz="2000" u="sng">
                <a:ea typeface="+mj-lt"/>
                <a:cs typeface="+mj-lt"/>
              </a:rPr>
              <a:t>reference Job Aid</a:t>
            </a:r>
            <a:endParaRPr lang="en-US" sz="2000" u="sng"/>
          </a:p>
        </p:txBody>
      </p:sp>
      <p:pic>
        <p:nvPicPr>
          <p:cNvPr id="4" name="Picture 3">
            <a:extLst>
              <a:ext uri="{FF2B5EF4-FFF2-40B4-BE49-F238E27FC236}">
                <a16:creationId xmlns:a16="http://schemas.microsoft.com/office/drawing/2014/main" id="{ED176D79-0843-42A7-872B-6102ED67650D}"/>
              </a:ext>
            </a:extLst>
          </p:cNvPr>
          <p:cNvPicPr>
            <a:picLocks noChangeAspect="1"/>
          </p:cNvPicPr>
          <p:nvPr/>
        </p:nvPicPr>
        <p:blipFill>
          <a:blip r:embed="rId2"/>
          <a:stretch>
            <a:fillRect/>
          </a:stretch>
        </p:blipFill>
        <p:spPr>
          <a:xfrm>
            <a:off x="5789732" y="2071995"/>
            <a:ext cx="3829584" cy="4191585"/>
          </a:xfrm>
          <a:prstGeom prst="rect">
            <a:avLst/>
          </a:prstGeom>
        </p:spPr>
      </p:pic>
      <p:sp>
        <p:nvSpPr>
          <p:cNvPr id="5" name="TextBox 4">
            <a:extLst>
              <a:ext uri="{FF2B5EF4-FFF2-40B4-BE49-F238E27FC236}">
                <a16:creationId xmlns:a16="http://schemas.microsoft.com/office/drawing/2014/main" id="{CB04CA15-8B2B-4C90-8FD3-AF54E67797B1}"/>
              </a:ext>
            </a:extLst>
          </p:cNvPr>
          <p:cNvSpPr txBox="1"/>
          <p:nvPr/>
        </p:nvSpPr>
        <p:spPr>
          <a:xfrm>
            <a:off x="890300" y="2592253"/>
            <a:ext cx="4419600" cy="923330"/>
          </a:xfrm>
          <a:prstGeom prst="rect">
            <a:avLst/>
          </a:prstGeom>
          <a:noFill/>
        </p:spPr>
        <p:txBody>
          <a:bodyPr wrap="square" lIns="91440" tIns="45720" rIns="91440" bIns="45720" rtlCol="0" anchor="t">
            <a:spAutoFit/>
          </a:bodyPr>
          <a:lstStyle/>
          <a:p>
            <a:r>
              <a:rPr lang="en-US"/>
              <a:t>You can now see the folders that you have access to in Pinyon/BOX. Click on All Files and select the </a:t>
            </a:r>
            <a:r>
              <a:rPr lang="en-US" u="sng"/>
              <a:t>2026</a:t>
            </a:r>
            <a:r>
              <a:rPr lang="en-US"/>
              <a:t> INBOX.</a:t>
            </a:r>
          </a:p>
        </p:txBody>
      </p:sp>
      <p:sp>
        <p:nvSpPr>
          <p:cNvPr id="8" name="Rectangle 7">
            <a:extLst>
              <a:ext uri="{FF2B5EF4-FFF2-40B4-BE49-F238E27FC236}">
                <a16:creationId xmlns:a16="http://schemas.microsoft.com/office/drawing/2014/main" id="{D1415051-5364-4043-A48C-64F7084E07B8}"/>
              </a:ext>
            </a:extLst>
          </p:cNvPr>
          <p:cNvSpPr/>
          <p:nvPr/>
        </p:nvSpPr>
        <p:spPr>
          <a:xfrm>
            <a:off x="6749396" y="3053918"/>
            <a:ext cx="1590675" cy="2893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9C2AA7-50F5-49A7-9F0E-9BB65893C772}"/>
              </a:ext>
            </a:extLst>
          </p:cNvPr>
          <p:cNvSpPr/>
          <p:nvPr/>
        </p:nvSpPr>
        <p:spPr>
          <a:xfrm>
            <a:off x="5848775" y="2071995"/>
            <a:ext cx="913549" cy="3516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98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4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2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1DEC8D-4A3E-4A5F-89E7-CDDFFCA84773}"/>
              </a:ext>
            </a:extLst>
          </p:cNvPr>
          <p:cNvPicPr>
            <a:picLocks noChangeAspect="1"/>
          </p:cNvPicPr>
          <p:nvPr/>
        </p:nvPicPr>
        <p:blipFill>
          <a:blip r:embed="rId2"/>
          <a:stretch>
            <a:fillRect/>
          </a:stretch>
        </p:blipFill>
        <p:spPr>
          <a:xfrm>
            <a:off x="4165339" y="2314952"/>
            <a:ext cx="7162800" cy="4023360"/>
          </a:xfrm>
          <a:prstGeom prst="rect">
            <a:avLst/>
          </a:prstGeom>
        </p:spPr>
      </p:pic>
      <p:sp>
        <p:nvSpPr>
          <p:cNvPr id="9" name="TextBox 8">
            <a:extLst>
              <a:ext uri="{FF2B5EF4-FFF2-40B4-BE49-F238E27FC236}">
                <a16:creationId xmlns:a16="http://schemas.microsoft.com/office/drawing/2014/main" id="{1E5656AF-419C-4380-AB9F-4B11C15B7A39}"/>
              </a:ext>
            </a:extLst>
          </p:cNvPr>
          <p:cNvSpPr txBox="1"/>
          <p:nvPr/>
        </p:nvSpPr>
        <p:spPr>
          <a:xfrm>
            <a:off x="1297561" y="1473673"/>
            <a:ext cx="4410075" cy="646331"/>
          </a:xfrm>
          <a:prstGeom prst="rect">
            <a:avLst/>
          </a:prstGeom>
          <a:noFill/>
        </p:spPr>
        <p:txBody>
          <a:bodyPr wrap="square" rtlCol="0">
            <a:spAutoFit/>
          </a:bodyPr>
          <a:lstStyle/>
          <a:p>
            <a:r>
              <a:rPr lang="en-US"/>
              <a:t>Click the Upload button and select the Upload Folder option in the dropdown. </a:t>
            </a:r>
          </a:p>
        </p:txBody>
      </p:sp>
      <p:sp>
        <p:nvSpPr>
          <p:cNvPr id="11" name="TextBox 10">
            <a:extLst>
              <a:ext uri="{FF2B5EF4-FFF2-40B4-BE49-F238E27FC236}">
                <a16:creationId xmlns:a16="http://schemas.microsoft.com/office/drawing/2014/main" id="{2DE7C9AE-F3AD-4171-8F5F-D72149F26F4F}"/>
              </a:ext>
            </a:extLst>
          </p:cNvPr>
          <p:cNvSpPr txBox="1"/>
          <p:nvPr/>
        </p:nvSpPr>
        <p:spPr>
          <a:xfrm>
            <a:off x="568909" y="5086441"/>
            <a:ext cx="3597970" cy="923330"/>
          </a:xfrm>
          <a:prstGeom prst="rect">
            <a:avLst/>
          </a:prstGeom>
          <a:noFill/>
        </p:spPr>
        <p:txBody>
          <a:bodyPr wrap="square" rtlCol="0">
            <a:spAutoFit/>
          </a:bodyPr>
          <a:lstStyle/>
          <a:p>
            <a:r>
              <a:rPr lang="en-US"/>
              <a:t>Highlight the folder you saved containing your AD files and click upload. </a:t>
            </a:r>
          </a:p>
        </p:txBody>
      </p:sp>
      <p:sp>
        <p:nvSpPr>
          <p:cNvPr id="12" name="Rectangle 11">
            <a:extLst>
              <a:ext uri="{FF2B5EF4-FFF2-40B4-BE49-F238E27FC236}">
                <a16:creationId xmlns:a16="http://schemas.microsoft.com/office/drawing/2014/main" id="{1DA3E7E4-8855-4C21-8A17-7033D003A9F3}"/>
              </a:ext>
            </a:extLst>
          </p:cNvPr>
          <p:cNvSpPr/>
          <p:nvPr/>
        </p:nvSpPr>
        <p:spPr>
          <a:xfrm>
            <a:off x="5532177" y="4752820"/>
            <a:ext cx="4542141" cy="20885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423AC3-B730-4FF6-B1B2-86AB3747B91E}"/>
              </a:ext>
            </a:extLst>
          </p:cNvPr>
          <p:cNvSpPr/>
          <p:nvPr/>
        </p:nvSpPr>
        <p:spPr>
          <a:xfrm>
            <a:off x="9761344" y="6076241"/>
            <a:ext cx="750835" cy="1905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7E34903-B15F-487C-94C8-9E1A393C2B6F}"/>
              </a:ext>
            </a:extLst>
          </p:cNvPr>
          <p:cNvPicPr>
            <a:picLocks noChangeAspect="1"/>
          </p:cNvPicPr>
          <p:nvPr/>
        </p:nvPicPr>
        <p:blipFill>
          <a:blip r:embed="rId3"/>
          <a:stretch>
            <a:fillRect/>
          </a:stretch>
        </p:blipFill>
        <p:spPr>
          <a:xfrm>
            <a:off x="5707636" y="1336539"/>
            <a:ext cx="4429125" cy="3107390"/>
          </a:xfrm>
          <a:prstGeom prst="rect">
            <a:avLst/>
          </a:prstGeom>
        </p:spPr>
      </p:pic>
      <p:sp>
        <p:nvSpPr>
          <p:cNvPr id="10" name="Rectangle 9">
            <a:extLst>
              <a:ext uri="{FF2B5EF4-FFF2-40B4-BE49-F238E27FC236}">
                <a16:creationId xmlns:a16="http://schemas.microsoft.com/office/drawing/2014/main" id="{DFAEF922-15D4-4803-80FB-8D31E1673063}"/>
              </a:ext>
            </a:extLst>
          </p:cNvPr>
          <p:cNvSpPr/>
          <p:nvPr/>
        </p:nvSpPr>
        <p:spPr>
          <a:xfrm>
            <a:off x="6745804" y="3793262"/>
            <a:ext cx="1295400" cy="2571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005217-D42A-DE2E-1DEA-3722EA3ABAAD}"/>
              </a:ext>
            </a:extLst>
          </p:cNvPr>
          <p:cNvSpPr txBox="1">
            <a:spLocks/>
          </p:cNvSpPr>
          <p:nvPr/>
        </p:nvSpPr>
        <p:spPr>
          <a:xfrm>
            <a:off x="646111" y="452718"/>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Uploading to Pinyon/Box - </a:t>
            </a:r>
            <a:r>
              <a:rPr lang="en-US" sz="2000" u="sng">
                <a:ea typeface="+mj-lt"/>
                <a:cs typeface="+mj-lt"/>
              </a:rPr>
              <a:t>reference Job Aid</a:t>
            </a:r>
            <a:endParaRPr lang="en-US" sz="2000" u="sng"/>
          </a:p>
        </p:txBody>
      </p:sp>
    </p:spTree>
    <p:extLst>
      <p:ext uri="{BB962C8B-B14F-4D97-AF65-F5344CB8AC3E}">
        <p14:creationId xmlns:p14="http://schemas.microsoft.com/office/powerpoint/2010/main" val="177171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7500"/>
                            </p:stCondLst>
                            <p:childTnLst>
                              <p:par>
                                <p:cTn id="9" presetID="1" presetClass="entr" presetSubtype="0" fill="hold" nodeType="afterEffect">
                                  <p:stCondLst>
                                    <p:cond delay="400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11500"/>
                            </p:stCondLst>
                            <p:childTnLst>
                              <p:par>
                                <p:cTn id="12" presetID="1" presetClass="entr" presetSubtype="0" fill="hold" grpId="0" nodeType="afterEffect">
                                  <p:stCondLst>
                                    <p:cond delay="200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13500"/>
                            </p:stCondLst>
                            <p:childTnLst>
                              <p:par>
                                <p:cTn id="15" presetID="10" presetClass="entr" presetSubtype="0" fill="hold" grpId="0" nodeType="afterEffect">
                                  <p:stCondLst>
                                    <p:cond delay="4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8000"/>
                            </p:stCondLst>
                            <p:childTnLst>
                              <p:par>
                                <p:cTn id="19" presetID="10" presetClass="entr" presetSubtype="0" fill="hold" grpId="0" nodeType="afterEffect">
                                  <p:stCondLst>
                                    <p:cond delay="40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4927B-3D16-4253-A905-5AD5B4A5E1B8}"/>
              </a:ext>
            </a:extLst>
          </p:cNvPr>
          <p:cNvSpPr>
            <a:spLocks noGrp="1"/>
          </p:cNvSpPr>
          <p:nvPr>
            <p:ph type="title"/>
          </p:nvPr>
        </p:nvSpPr>
        <p:spPr/>
        <p:txBody>
          <a:bodyPr/>
          <a:lstStyle/>
          <a:p>
            <a:r>
              <a:rPr lang="en-US"/>
              <a:t>Uploading to Pinyon/Box - </a:t>
            </a:r>
            <a:r>
              <a:rPr lang="en-US" sz="2000" u="sng">
                <a:ea typeface="+mj-lt"/>
                <a:cs typeface="+mj-lt"/>
              </a:rPr>
              <a:t>reference Job Aid</a:t>
            </a:r>
            <a:endParaRPr lang="en-US" sz="2000" u="sng"/>
          </a:p>
        </p:txBody>
      </p:sp>
      <p:sp>
        <p:nvSpPr>
          <p:cNvPr id="3" name="TextBox 2">
            <a:extLst>
              <a:ext uri="{FF2B5EF4-FFF2-40B4-BE49-F238E27FC236}">
                <a16:creationId xmlns:a16="http://schemas.microsoft.com/office/drawing/2014/main" id="{CEF6763E-2149-442F-9971-33BA4F0684B2}"/>
              </a:ext>
            </a:extLst>
          </p:cNvPr>
          <p:cNvSpPr txBox="1"/>
          <p:nvPr/>
        </p:nvSpPr>
        <p:spPr>
          <a:xfrm>
            <a:off x="1104900" y="2505670"/>
            <a:ext cx="9982200" cy="2308324"/>
          </a:xfrm>
          <a:prstGeom prst="rect">
            <a:avLst/>
          </a:prstGeom>
          <a:noFill/>
        </p:spPr>
        <p:txBody>
          <a:bodyPr wrap="square" lIns="91440" tIns="45720" rIns="91440" bIns="45720" rtlCol="0" anchor="t">
            <a:spAutoFit/>
          </a:bodyPr>
          <a:lstStyle/>
          <a:p>
            <a:pPr algn="ctr"/>
            <a:r>
              <a:rPr lang="en-US" sz="2400"/>
              <a:t>That is it! </a:t>
            </a:r>
          </a:p>
          <a:p>
            <a:pPr algn="ctr"/>
            <a:endParaRPr lang="en-US" sz="2400"/>
          </a:p>
          <a:p>
            <a:pPr algn="ctr"/>
            <a:r>
              <a:rPr lang="en-US" sz="2400"/>
              <a:t>Your files are now in the Pinyon/BOX database. NECC will receive a notification that the upload has occurred. We will audit and file the completed forms in your personnel file and inform you of any issues or corrections that need to be made. </a:t>
            </a:r>
          </a:p>
        </p:txBody>
      </p:sp>
    </p:spTree>
    <p:extLst>
      <p:ext uri="{BB962C8B-B14F-4D97-AF65-F5344CB8AC3E}">
        <p14:creationId xmlns:p14="http://schemas.microsoft.com/office/powerpoint/2010/main" val="419029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75BFF9-581E-681C-EE50-13F4CCAD9E22}"/>
              </a:ext>
            </a:extLst>
          </p:cNvPr>
          <p:cNvSpPr txBox="1"/>
          <p:nvPr/>
        </p:nvSpPr>
        <p:spPr>
          <a:xfrm>
            <a:off x="4158219" y="989889"/>
            <a:ext cx="3489341" cy="66388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Aft>
                <a:spcPts val="600"/>
              </a:spcAft>
            </a:pPr>
            <a:r>
              <a:rPr lang="en-US" sz="4000"/>
              <a:t>Break Time!</a:t>
            </a:r>
          </a:p>
        </p:txBody>
      </p:sp>
      <p:pic>
        <p:nvPicPr>
          <p:cNvPr id="6" name="Graphic 5" descr="Coffee">
            <a:extLst>
              <a:ext uri="{FF2B5EF4-FFF2-40B4-BE49-F238E27FC236}">
                <a16:creationId xmlns:a16="http://schemas.microsoft.com/office/drawing/2014/main" id="{C65F6FA7-D3C4-40A8-273D-9C5C7D197E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03459" y="1937305"/>
            <a:ext cx="3598863" cy="359886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07605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9B3C-39EB-480B-9522-8154683E828A}"/>
              </a:ext>
            </a:extLst>
          </p:cNvPr>
          <p:cNvSpPr>
            <a:spLocks noGrp="1"/>
          </p:cNvSpPr>
          <p:nvPr>
            <p:ph type="title"/>
          </p:nvPr>
        </p:nvSpPr>
        <p:spPr/>
        <p:txBody>
          <a:bodyPr/>
          <a:lstStyle/>
          <a:p>
            <a:r>
              <a:rPr lang="en-US"/>
              <a:t>Availability:</a:t>
            </a:r>
          </a:p>
        </p:txBody>
      </p:sp>
      <p:pic>
        <p:nvPicPr>
          <p:cNvPr id="3" name="Picture 3">
            <a:extLst>
              <a:ext uri="{FF2B5EF4-FFF2-40B4-BE49-F238E27FC236}">
                <a16:creationId xmlns:a16="http://schemas.microsoft.com/office/drawing/2014/main" id="{99A9D82D-1735-5060-1D82-DCB938509A64}"/>
              </a:ext>
            </a:extLst>
          </p:cNvPr>
          <p:cNvPicPr>
            <a:picLocks noChangeAspect="1"/>
          </p:cNvPicPr>
          <p:nvPr/>
        </p:nvPicPr>
        <p:blipFill>
          <a:blip r:embed="rId2"/>
          <a:stretch>
            <a:fillRect/>
          </a:stretch>
        </p:blipFill>
        <p:spPr>
          <a:xfrm>
            <a:off x="646111" y="3136057"/>
            <a:ext cx="6269893" cy="3144806"/>
          </a:xfrm>
          <a:prstGeom prst="rect">
            <a:avLst/>
          </a:prstGeom>
        </p:spPr>
      </p:pic>
      <p:sp>
        <p:nvSpPr>
          <p:cNvPr id="4" name="TextBox 3">
            <a:extLst>
              <a:ext uri="{FF2B5EF4-FFF2-40B4-BE49-F238E27FC236}">
                <a16:creationId xmlns:a16="http://schemas.microsoft.com/office/drawing/2014/main" id="{FFA27047-0920-DCBB-0960-7E4765115A91}"/>
              </a:ext>
            </a:extLst>
          </p:cNvPr>
          <p:cNvSpPr txBox="1"/>
          <p:nvPr/>
        </p:nvSpPr>
        <p:spPr>
          <a:xfrm>
            <a:off x="7398748" y="3375173"/>
            <a:ext cx="410987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To streamline operations and make the process more user friendly, NECC is now using an online availability form that is usable on both desktops and mobile devices. </a:t>
            </a:r>
          </a:p>
          <a:p>
            <a:endParaRPr lang="en-US" sz="1600"/>
          </a:p>
          <a:p>
            <a:r>
              <a:rPr lang="en-US" sz="1600"/>
              <a:t>It contains several required fields for all availability requests and has some additional fields to include rosters for grouped resources. </a:t>
            </a:r>
          </a:p>
        </p:txBody>
      </p:sp>
      <p:sp>
        <p:nvSpPr>
          <p:cNvPr id="5" name="TextBox 4">
            <a:extLst>
              <a:ext uri="{FF2B5EF4-FFF2-40B4-BE49-F238E27FC236}">
                <a16:creationId xmlns:a16="http://schemas.microsoft.com/office/drawing/2014/main" id="{7422B870-C594-4115-36FC-B826EF2BA313}"/>
              </a:ext>
            </a:extLst>
          </p:cNvPr>
          <p:cNvSpPr txBox="1"/>
          <p:nvPr/>
        </p:nvSpPr>
        <p:spPr>
          <a:xfrm>
            <a:off x="334503" y="2169493"/>
            <a:ext cx="73624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An availability request is required any time a resource would like to change their status </a:t>
            </a:r>
            <a:r>
              <a:rPr lang="en-US" u="sng"/>
              <a:t>from unavailable to available </a:t>
            </a:r>
            <a:r>
              <a:rPr lang="en-US"/>
              <a:t>in IROC. </a:t>
            </a:r>
          </a:p>
        </p:txBody>
      </p:sp>
      <p:sp>
        <p:nvSpPr>
          <p:cNvPr id="6" name="Wave 5">
            <a:extLst>
              <a:ext uri="{FF2B5EF4-FFF2-40B4-BE49-F238E27FC236}">
                <a16:creationId xmlns:a16="http://schemas.microsoft.com/office/drawing/2014/main" id="{B59E89BA-89BE-E653-4FBF-2843FD337B56}"/>
              </a:ext>
            </a:extLst>
          </p:cNvPr>
          <p:cNvSpPr/>
          <p:nvPr/>
        </p:nvSpPr>
        <p:spPr>
          <a:xfrm>
            <a:off x="2025570" y="3458213"/>
            <a:ext cx="4774557" cy="762000"/>
          </a:xfrm>
          <a:prstGeom prst="wav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00"/>
                </a:solidFill>
                <a:hlinkClick r:id="rId3">
                  <a:extLst>
                    <a:ext uri="{A12FA001-AC4F-418D-AE19-62706E023703}">
                      <ahyp:hlinkClr xmlns:ahyp="http://schemas.microsoft.com/office/drawing/2018/hyperlinkcolor" val="tx"/>
                    </a:ext>
                  </a:extLst>
                </a:hlinkClick>
              </a:rPr>
              <a:t>LINK TO AVAILABILITY FORM</a:t>
            </a:r>
            <a:endParaRPr lang="en-US">
              <a:solidFill>
                <a:srgbClr val="FFFF00"/>
              </a:solidFill>
            </a:endParaRPr>
          </a:p>
        </p:txBody>
      </p:sp>
      <p:sp>
        <p:nvSpPr>
          <p:cNvPr id="7" name="TextBox 6">
            <a:extLst>
              <a:ext uri="{FF2B5EF4-FFF2-40B4-BE49-F238E27FC236}">
                <a16:creationId xmlns:a16="http://schemas.microsoft.com/office/drawing/2014/main" id="{482E7610-7961-661E-EF5A-45D525E1076F}"/>
              </a:ext>
            </a:extLst>
          </p:cNvPr>
          <p:cNvSpPr txBox="1"/>
          <p:nvPr/>
        </p:nvSpPr>
        <p:spPr>
          <a:xfrm>
            <a:off x="334503" y="1479929"/>
            <a:ext cx="114382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Availability requests may be submitted by either a Duty Officer/Fire Manager or by a single resource. </a:t>
            </a:r>
          </a:p>
        </p:txBody>
      </p:sp>
    </p:spTree>
    <p:extLst>
      <p:ext uri="{BB962C8B-B14F-4D97-AF65-F5344CB8AC3E}">
        <p14:creationId xmlns:p14="http://schemas.microsoft.com/office/powerpoint/2010/main" val="43594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6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7500"/>
                            </p:stCondLst>
                            <p:childTnLst>
                              <p:par>
                                <p:cTn id="13" presetID="2" presetClass="entr" presetSubtype="4" fill="hold" nodeType="afterEffect">
                                  <p:stCondLst>
                                    <p:cond delay="10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8000"/>
                            </p:stCondLst>
                            <p:childTnLst>
                              <p:par>
                                <p:cTn id="18" presetID="2" presetClass="entr" presetSubtype="4" fill="hold" grpId="0" nodeType="after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19500"/>
                            </p:stCondLst>
                            <p:childTnLst>
                              <p:par>
                                <p:cTn id="23" presetID="10" presetClass="entr" presetSubtype="0" fill="hold" grpId="0" nodeType="afterEffect">
                                  <p:stCondLst>
                                    <p:cond delay="60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4F5F0-0EED-4236-ABDB-D0BD2BE5C905}"/>
              </a:ext>
            </a:extLst>
          </p:cNvPr>
          <p:cNvSpPr>
            <a:spLocks noGrp="1"/>
          </p:cNvSpPr>
          <p:nvPr>
            <p:ph type="title"/>
          </p:nvPr>
        </p:nvSpPr>
        <p:spPr/>
        <p:txBody>
          <a:bodyPr/>
          <a:lstStyle/>
          <a:p>
            <a:r>
              <a:rPr lang="en-US">
                <a:ea typeface="+mj-lt"/>
                <a:cs typeface="+mj-lt"/>
              </a:rPr>
              <a:t>Availability: Flow</a:t>
            </a:r>
            <a:endParaRPr lang="en-US"/>
          </a:p>
        </p:txBody>
      </p:sp>
      <p:sp>
        <p:nvSpPr>
          <p:cNvPr id="3" name="Content Placeholder 2">
            <a:extLst>
              <a:ext uri="{FF2B5EF4-FFF2-40B4-BE49-F238E27FC236}">
                <a16:creationId xmlns:a16="http://schemas.microsoft.com/office/drawing/2014/main" id="{8F986398-7749-44F6-7B38-DD2C92422671}"/>
              </a:ext>
            </a:extLst>
          </p:cNvPr>
          <p:cNvSpPr>
            <a:spLocks noGrp="1"/>
          </p:cNvSpPr>
          <p:nvPr>
            <p:ph idx="1"/>
          </p:nvPr>
        </p:nvSpPr>
        <p:spPr>
          <a:xfrm>
            <a:off x="-111151" y="1466727"/>
            <a:ext cx="12142312" cy="4802928"/>
          </a:xfrm>
        </p:spPr>
        <p:txBody>
          <a:bodyPr vert="horz" lIns="91440" tIns="45720" rIns="91440" bIns="45720" rtlCol="0" anchor="t">
            <a:normAutofit fontScale="92500" lnSpcReduction="20000"/>
          </a:bodyPr>
          <a:lstStyle/>
          <a:p>
            <a:pPr marL="0" indent="0" algn="ctr">
              <a:lnSpc>
                <a:spcPct val="150000"/>
              </a:lnSpc>
              <a:buNone/>
            </a:pPr>
            <a:r>
              <a:rPr lang="en-US" sz="2300"/>
              <a:t>This is an automated process that triggers multiple notifications . </a:t>
            </a:r>
            <a:endParaRPr lang="en-US"/>
          </a:p>
          <a:p>
            <a:pPr marL="0" indent="0" algn="ctr">
              <a:lnSpc>
                <a:spcPct val="150000"/>
              </a:lnSpc>
              <a:buNone/>
            </a:pPr>
            <a:endParaRPr lang="en-US" sz="2300"/>
          </a:p>
          <a:p>
            <a:pPr marL="0" indent="0" algn="ctr">
              <a:lnSpc>
                <a:spcPct val="150000"/>
              </a:lnSpc>
              <a:buNone/>
            </a:pPr>
            <a:r>
              <a:rPr lang="en-US" sz="2300"/>
              <a:t>When you as the </a:t>
            </a:r>
            <a:r>
              <a:rPr lang="en-US" sz="2300">
                <a:highlight>
                  <a:srgbClr val="008000"/>
                </a:highlight>
              </a:rPr>
              <a:t>resource submits the form</a:t>
            </a:r>
            <a:r>
              <a:rPr lang="en-US" sz="2300"/>
              <a:t>, it will send an approval request to your Duty Officer/Fire Manager/Sponsoring Official based on the email address provided in the last question on the Form. They will have the option to </a:t>
            </a:r>
            <a:r>
              <a:rPr lang="en-US" sz="2300">
                <a:highlight>
                  <a:srgbClr val="0000FF"/>
                </a:highlight>
              </a:rPr>
              <a:t>approve</a:t>
            </a:r>
            <a:r>
              <a:rPr lang="en-US" sz="2300"/>
              <a:t> or </a:t>
            </a:r>
            <a:r>
              <a:rPr lang="en-US" sz="2300">
                <a:highlight>
                  <a:srgbClr val="0000FF"/>
                </a:highlight>
              </a:rPr>
              <a:t>deny</a:t>
            </a:r>
            <a:r>
              <a:rPr lang="en-US" sz="2300"/>
              <a:t> the availability request. </a:t>
            </a:r>
          </a:p>
          <a:p>
            <a:pPr marL="0" indent="0" algn="ctr">
              <a:lnSpc>
                <a:spcPct val="150000"/>
              </a:lnSpc>
              <a:buNone/>
            </a:pPr>
            <a:endParaRPr lang="en-US" sz="2300"/>
          </a:p>
          <a:p>
            <a:pPr marL="0" indent="0" algn="ctr">
              <a:lnSpc>
                <a:spcPct val="150000"/>
              </a:lnSpc>
              <a:buNone/>
            </a:pPr>
            <a:r>
              <a:rPr lang="en-US" sz="2300"/>
              <a:t>The information gets </a:t>
            </a:r>
            <a:r>
              <a:rPr lang="en-US" sz="2300">
                <a:highlight>
                  <a:srgbClr val="808080"/>
                </a:highlight>
              </a:rPr>
              <a:t>forwarded to NECC</a:t>
            </a:r>
            <a:r>
              <a:rPr lang="en-US" sz="2300"/>
              <a:t> with the Duty Officer/Fire Managers response. </a:t>
            </a:r>
          </a:p>
          <a:p>
            <a:pPr marL="0" indent="0" algn="ctr">
              <a:lnSpc>
                <a:spcPct val="150000"/>
              </a:lnSpc>
              <a:buNone/>
            </a:pPr>
            <a:endParaRPr lang="en-US" sz="2300"/>
          </a:p>
          <a:p>
            <a:pPr marL="0" indent="0" algn="ctr">
              <a:lnSpc>
                <a:spcPct val="150000"/>
              </a:lnSpc>
              <a:buNone/>
            </a:pPr>
            <a:r>
              <a:rPr lang="en-US" sz="2300"/>
              <a:t>NECC will </a:t>
            </a:r>
            <a:r>
              <a:rPr lang="en-US" sz="2300">
                <a:highlight>
                  <a:srgbClr val="800080"/>
                </a:highlight>
              </a:rPr>
              <a:t>set resource availability</a:t>
            </a:r>
            <a:r>
              <a:rPr lang="en-US" sz="2300"/>
              <a:t> if approved.</a:t>
            </a:r>
            <a:r>
              <a:rPr lang="en-US"/>
              <a:t> </a:t>
            </a:r>
          </a:p>
        </p:txBody>
      </p:sp>
      <p:sp>
        <p:nvSpPr>
          <p:cNvPr id="7" name="Arrow: Down 6">
            <a:extLst>
              <a:ext uri="{FF2B5EF4-FFF2-40B4-BE49-F238E27FC236}">
                <a16:creationId xmlns:a16="http://schemas.microsoft.com/office/drawing/2014/main" id="{8037C4E0-DCD6-9DD2-864D-57F1FEA79871}"/>
              </a:ext>
            </a:extLst>
          </p:cNvPr>
          <p:cNvSpPr/>
          <p:nvPr/>
        </p:nvSpPr>
        <p:spPr>
          <a:xfrm>
            <a:off x="5202382" y="4955928"/>
            <a:ext cx="1125682"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A5B32B7D-C2B5-371B-E146-7DEEA36BF28B}"/>
              </a:ext>
            </a:extLst>
          </p:cNvPr>
          <p:cNvSpPr/>
          <p:nvPr/>
        </p:nvSpPr>
        <p:spPr>
          <a:xfrm>
            <a:off x="5202382" y="3941919"/>
            <a:ext cx="1125682"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445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264A-6ADF-4E6A-9624-331177CA0FED}"/>
              </a:ext>
            </a:extLst>
          </p:cNvPr>
          <p:cNvSpPr>
            <a:spLocks noGrp="1"/>
          </p:cNvSpPr>
          <p:nvPr>
            <p:ph type="title"/>
          </p:nvPr>
        </p:nvSpPr>
        <p:spPr/>
        <p:txBody>
          <a:bodyPr/>
          <a:lstStyle/>
          <a:p>
            <a:r>
              <a:rPr lang="en-US"/>
              <a:t>Introduction:</a:t>
            </a:r>
          </a:p>
        </p:txBody>
      </p:sp>
      <p:sp>
        <p:nvSpPr>
          <p:cNvPr id="3" name="TextBox 2">
            <a:extLst>
              <a:ext uri="{FF2B5EF4-FFF2-40B4-BE49-F238E27FC236}">
                <a16:creationId xmlns:a16="http://schemas.microsoft.com/office/drawing/2014/main" id="{C4407167-114E-4AA7-B61A-24E47E2B0DD9}"/>
              </a:ext>
            </a:extLst>
          </p:cNvPr>
          <p:cNvSpPr txBox="1"/>
          <p:nvPr/>
        </p:nvSpPr>
        <p:spPr>
          <a:xfrm>
            <a:off x="762000" y="1766748"/>
            <a:ext cx="10668000" cy="2308324"/>
          </a:xfrm>
          <a:prstGeom prst="rect">
            <a:avLst/>
          </a:prstGeom>
          <a:noFill/>
        </p:spPr>
        <p:txBody>
          <a:bodyPr wrap="square" lIns="91440" tIns="45720" rIns="91440" bIns="45720" rtlCol="0" anchor="t">
            <a:spAutoFit/>
          </a:bodyPr>
          <a:lstStyle/>
          <a:p>
            <a:pPr marL="0" marR="0">
              <a:spcBef>
                <a:spcPts val="0"/>
              </a:spcBef>
              <a:spcAft>
                <a:spcPts val="0"/>
              </a:spcAft>
            </a:pPr>
            <a:r>
              <a:rPr lang="en-US" sz="2400" b="1" i="1">
                <a:solidFill>
                  <a:srgbClr val="000000"/>
                </a:solidFill>
                <a:effectLst/>
                <a:latin typeface="Calibri"/>
                <a:ea typeface="Calibri"/>
                <a:cs typeface="Calibri"/>
              </a:rPr>
              <a:t>The Eastern Region operates under a four Hub Program to balance workloads across the geographical area. The Hiring Officials from each Hub have all discretion in hiring ADs based on Eastern Regional needs and administrative workload, and the casuals’ past performance and availability. They do not guarantee sponsorship, employment, or assignments. </a:t>
            </a:r>
          </a:p>
          <a:p>
            <a:pPr marL="0" marR="0">
              <a:spcBef>
                <a:spcPts val="0"/>
              </a:spcBef>
              <a:spcAft>
                <a:spcPts val="0"/>
              </a:spcAft>
            </a:pPr>
            <a:endParaRPr lang="en-US" sz="2400" i="1">
              <a:solidFill>
                <a:srgbClr val="000000"/>
              </a:solidFill>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62F896D3-62D2-4532-99C0-9147C714DCE8}"/>
              </a:ext>
            </a:extLst>
          </p:cNvPr>
          <p:cNvPicPr>
            <a:picLocks noChangeAspect="1"/>
          </p:cNvPicPr>
          <p:nvPr/>
        </p:nvPicPr>
        <p:blipFill>
          <a:blip r:embed="rId2"/>
          <a:stretch>
            <a:fillRect/>
          </a:stretch>
        </p:blipFill>
        <p:spPr>
          <a:xfrm>
            <a:off x="2662100" y="3906225"/>
            <a:ext cx="3162741" cy="2305372"/>
          </a:xfrm>
          <a:prstGeom prst="rect">
            <a:avLst/>
          </a:prstGeom>
        </p:spPr>
      </p:pic>
      <p:sp>
        <p:nvSpPr>
          <p:cNvPr id="4" name="TextBox 3">
            <a:extLst>
              <a:ext uri="{FF2B5EF4-FFF2-40B4-BE49-F238E27FC236}">
                <a16:creationId xmlns:a16="http://schemas.microsoft.com/office/drawing/2014/main" id="{0B5074F2-A1A5-9F8C-B266-171187F4C79D}"/>
              </a:ext>
            </a:extLst>
          </p:cNvPr>
          <p:cNvSpPr txBox="1"/>
          <p:nvPr/>
        </p:nvSpPr>
        <p:spPr>
          <a:xfrm>
            <a:off x="6614648" y="4274081"/>
            <a:ext cx="4025544" cy="1569660"/>
          </a:xfrm>
          <a:prstGeom prst="rect">
            <a:avLst/>
          </a:prstGeom>
          <a:noFill/>
        </p:spPr>
        <p:txBody>
          <a:bodyPr wrap="square" rtlCol="0">
            <a:spAutoFit/>
          </a:bodyPr>
          <a:lstStyle/>
          <a:p>
            <a:pPr marL="342900" marR="0" indent="-342900">
              <a:spcBef>
                <a:spcPts val="0"/>
              </a:spcBef>
              <a:spcAft>
                <a:spcPts val="0"/>
              </a:spcAft>
              <a:buFont typeface="Wingdings" panose="05000000000000000000" pitchFamily="2" charset="2"/>
              <a:buChar char="Ø"/>
            </a:pPr>
            <a:r>
              <a:rPr lang="en-US" sz="2400" i="1">
                <a:solidFill>
                  <a:srgbClr val="000000"/>
                </a:solidFill>
                <a:latin typeface="Calibri" panose="020F0502020204030204" pitchFamily="34" charset="0"/>
                <a:ea typeface="Calibri" panose="020F0502020204030204" pitchFamily="34" charset="0"/>
              </a:rPr>
              <a:t>Northeast Hub</a:t>
            </a:r>
          </a:p>
          <a:p>
            <a:pPr marL="342900" marR="0" indent="-342900">
              <a:spcBef>
                <a:spcPts val="0"/>
              </a:spcBef>
              <a:spcAft>
                <a:spcPts val="0"/>
              </a:spcAft>
              <a:buFont typeface="Wingdings" panose="05000000000000000000" pitchFamily="2" charset="2"/>
              <a:buChar char="Ø"/>
            </a:pPr>
            <a:r>
              <a:rPr lang="en-US" sz="2400" i="1">
                <a:solidFill>
                  <a:srgbClr val="000000"/>
                </a:solidFill>
                <a:latin typeface="Calibri" panose="020F0502020204030204" pitchFamily="34" charset="0"/>
                <a:ea typeface="Calibri" panose="020F0502020204030204" pitchFamily="34" charset="0"/>
              </a:rPr>
              <a:t>Mid-Atlantic Hub</a:t>
            </a:r>
          </a:p>
          <a:p>
            <a:pPr marL="342900" marR="0" indent="-342900">
              <a:spcBef>
                <a:spcPts val="0"/>
              </a:spcBef>
              <a:spcAft>
                <a:spcPts val="0"/>
              </a:spcAft>
              <a:buFont typeface="Wingdings" panose="05000000000000000000" pitchFamily="2" charset="2"/>
              <a:buChar char="Ø"/>
            </a:pPr>
            <a:r>
              <a:rPr lang="en-US" sz="2400" i="1">
                <a:solidFill>
                  <a:srgbClr val="000000"/>
                </a:solidFill>
                <a:latin typeface="Calibri" panose="020F0502020204030204" pitchFamily="34" charset="0"/>
                <a:ea typeface="Calibri" panose="020F0502020204030204" pitchFamily="34" charset="0"/>
              </a:rPr>
              <a:t>Great Lakes Hub</a:t>
            </a:r>
          </a:p>
          <a:p>
            <a:pPr marL="342900" marR="0" indent="-342900">
              <a:spcBef>
                <a:spcPts val="0"/>
              </a:spcBef>
              <a:spcAft>
                <a:spcPts val="0"/>
              </a:spcAft>
              <a:buFont typeface="Wingdings" panose="05000000000000000000" pitchFamily="2" charset="2"/>
              <a:buChar char="Ø"/>
            </a:pPr>
            <a:r>
              <a:rPr lang="en-US" sz="2400" i="1">
                <a:solidFill>
                  <a:srgbClr val="000000"/>
                </a:solidFill>
                <a:latin typeface="Calibri" panose="020F0502020204030204" pitchFamily="34" charset="0"/>
                <a:ea typeface="Calibri" panose="020F0502020204030204" pitchFamily="34" charset="0"/>
              </a:rPr>
              <a:t>Big Rivers Hub</a:t>
            </a:r>
          </a:p>
        </p:txBody>
      </p:sp>
    </p:spTree>
    <p:extLst>
      <p:ext uri="{BB962C8B-B14F-4D97-AF65-F5344CB8AC3E}">
        <p14:creationId xmlns:p14="http://schemas.microsoft.com/office/powerpoint/2010/main" val="114472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6DC4-3443-48CD-7EB2-D86991D6441B}"/>
              </a:ext>
            </a:extLst>
          </p:cNvPr>
          <p:cNvSpPr>
            <a:spLocks noGrp="1"/>
          </p:cNvSpPr>
          <p:nvPr>
            <p:ph type="title"/>
          </p:nvPr>
        </p:nvSpPr>
        <p:spPr/>
        <p:txBody>
          <a:bodyPr/>
          <a:lstStyle/>
          <a:p>
            <a:r>
              <a:rPr lang="en-US"/>
              <a:t>Availability:</a:t>
            </a:r>
          </a:p>
        </p:txBody>
      </p:sp>
      <p:sp>
        <p:nvSpPr>
          <p:cNvPr id="3" name="Content Placeholder 2">
            <a:extLst>
              <a:ext uri="{FF2B5EF4-FFF2-40B4-BE49-F238E27FC236}">
                <a16:creationId xmlns:a16="http://schemas.microsoft.com/office/drawing/2014/main" id="{3389BED5-7AF1-09BB-5592-2A741E336A7C}"/>
              </a:ext>
            </a:extLst>
          </p:cNvPr>
          <p:cNvSpPr>
            <a:spLocks noGrp="1"/>
          </p:cNvSpPr>
          <p:nvPr>
            <p:ph idx="1"/>
          </p:nvPr>
        </p:nvSpPr>
        <p:spPr>
          <a:xfrm>
            <a:off x="1171837" y="1558837"/>
            <a:ext cx="9613861" cy="1870163"/>
          </a:xfrm>
        </p:spPr>
        <p:txBody>
          <a:bodyPr vert="horz" lIns="91440" tIns="45720" rIns="91440" bIns="45720" rtlCol="0" anchor="t">
            <a:normAutofit/>
          </a:bodyPr>
          <a:lstStyle/>
          <a:p>
            <a:pPr marL="0" indent="0">
              <a:buNone/>
            </a:pPr>
            <a:r>
              <a:rPr lang="en-US"/>
              <a:t>You can now request to go available in advance of the date needed. Previously NECC did not have a reliable way to track availability to make it possible to schedule ahead of time. Availability submissions will now populate to a table that sets reminders to complete tasks. </a:t>
            </a:r>
          </a:p>
        </p:txBody>
      </p:sp>
      <p:pic>
        <p:nvPicPr>
          <p:cNvPr id="4" name="Picture 4">
            <a:extLst>
              <a:ext uri="{FF2B5EF4-FFF2-40B4-BE49-F238E27FC236}">
                <a16:creationId xmlns:a16="http://schemas.microsoft.com/office/drawing/2014/main" id="{A7AF90A0-53FA-C3B9-0386-EE3D364F1333}"/>
              </a:ext>
            </a:extLst>
          </p:cNvPr>
          <p:cNvPicPr>
            <a:picLocks noChangeAspect="1"/>
          </p:cNvPicPr>
          <p:nvPr/>
        </p:nvPicPr>
        <p:blipFill>
          <a:blip r:embed="rId2"/>
          <a:stretch>
            <a:fillRect/>
          </a:stretch>
        </p:blipFill>
        <p:spPr>
          <a:xfrm>
            <a:off x="342722" y="3446983"/>
            <a:ext cx="11555045" cy="2148879"/>
          </a:xfrm>
          <a:prstGeom prst="rect">
            <a:avLst/>
          </a:prstGeom>
        </p:spPr>
      </p:pic>
      <p:sp>
        <p:nvSpPr>
          <p:cNvPr id="5" name="Rectangle 4">
            <a:extLst>
              <a:ext uri="{FF2B5EF4-FFF2-40B4-BE49-F238E27FC236}">
                <a16:creationId xmlns:a16="http://schemas.microsoft.com/office/drawing/2014/main" id="{0ECB0865-1B95-000E-886E-A3DC32F51321}"/>
              </a:ext>
            </a:extLst>
          </p:cNvPr>
          <p:cNvSpPr/>
          <p:nvPr/>
        </p:nvSpPr>
        <p:spPr>
          <a:xfrm>
            <a:off x="5978768" y="3817862"/>
            <a:ext cx="1699846" cy="177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B79A0D7-164A-B8F6-0F70-AA1E6BD5F317}"/>
              </a:ext>
            </a:extLst>
          </p:cNvPr>
          <p:cNvSpPr txBox="1"/>
          <p:nvPr/>
        </p:nvSpPr>
        <p:spPr>
          <a:xfrm>
            <a:off x="0" y="5966741"/>
            <a:ext cx="12192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**Remember that going available does not mean you will get assignment immediately, and </a:t>
            </a:r>
            <a:r>
              <a:rPr lang="en-US" sz="1400" u="sng"/>
              <a:t>minimum 14 days for assignment </a:t>
            </a:r>
            <a:r>
              <a:rPr lang="en-US" sz="1400"/>
              <a:t>is standard**</a:t>
            </a:r>
          </a:p>
        </p:txBody>
      </p:sp>
    </p:spTree>
    <p:extLst>
      <p:ext uri="{BB962C8B-B14F-4D97-AF65-F5344CB8AC3E}">
        <p14:creationId xmlns:p14="http://schemas.microsoft.com/office/powerpoint/2010/main" val="167671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3500"/>
                            </p:stCondLst>
                            <p:childTnLst>
                              <p:par>
                                <p:cTn id="9" presetID="10" presetClass="entr" presetSubtype="0" fill="hold"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900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DBBAE-B72B-00B5-A5B9-B7BE2A2760F0}"/>
              </a:ext>
            </a:extLst>
          </p:cNvPr>
          <p:cNvSpPr>
            <a:spLocks noGrp="1"/>
          </p:cNvSpPr>
          <p:nvPr>
            <p:ph type="title"/>
          </p:nvPr>
        </p:nvSpPr>
        <p:spPr>
          <a:xfrm>
            <a:off x="255493" y="248532"/>
            <a:ext cx="10007093" cy="1400530"/>
          </a:xfrm>
        </p:spPr>
        <p:txBody>
          <a:bodyPr>
            <a:normAutofit/>
          </a:bodyPr>
          <a:lstStyle/>
          <a:p>
            <a:r>
              <a:rPr lang="en-US" u="sng">
                <a:solidFill>
                  <a:schemeClr val="bg1"/>
                </a:solidFill>
              </a:rPr>
              <a:t>Availability: Fields on the form</a:t>
            </a:r>
            <a:r>
              <a:rPr lang="en-US">
                <a:solidFill>
                  <a:schemeClr val="bg1"/>
                </a:solidFill>
              </a:rPr>
              <a:t> </a:t>
            </a:r>
            <a:r>
              <a:rPr lang="en-US" sz="2000">
                <a:solidFill>
                  <a:schemeClr val="bg1"/>
                </a:solidFill>
              </a:rPr>
              <a:t>(*required field)</a:t>
            </a:r>
            <a:endParaRPr lang="en-US" sz="2000" u="sng">
              <a:solidFill>
                <a:schemeClr val="bg1"/>
              </a:solidFill>
            </a:endParaRPr>
          </a:p>
        </p:txBody>
      </p:sp>
      <p:sp>
        <p:nvSpPr>
          <p:cNvPr id="3" name="Content Placeholder 2">
            <a:extLst>
              <a:ext uri="{FF2B5EF4-FFF2-40B4-BE49-F238E27FC236}">
                <a16:creationId xmlns:a16="http://schemas.microsoft.com/office/drawing/2014/main" id="{6A40D1A3-1EEE-CB22-E4AF-8B5D61E7ED8E}"/>
              </a:ext>
            </a:extLst>
          </p:cNvPr>
          <p:cNvSpPr>
            <a:spLocks noGrp="1"/>
          </p:cNvSpPr>
          <p:nvPr>
            <p:ph idx="1"/>
          </p:nvPr>
        </p:nvSpPr>
        <p:spPr>
          <a:xfrm>
            <a:off x="255493" y="1347608"/>
            <a:ext cx="11613952" cy="5261860"/>
          </a:xfrm>
        </p:spPr>
        <p:txBody>
          <a:bodyPr vert="horz" lIns="91440" tIns="45720" rIns="91440" bIns="45720" rtlCol="0" anchor="t">
            <a:normAutofit/>
          </a:bodyPr>
          <a:lstStyle/>
          <a:p>
            <a:r>
              <a:rPr lang="en-US" sz="1400" b="1"/>
              <a:t>*Name of Resource Being </a:t>
            </a:r>
            <a:r>
              <a:rPr lang="en-US" sz="1400" b="1" err="1"/>
              <a:t>Statused</a:t>
            </a:r>
            <a:r>
              <a:rPr lang="en-US" sz="1400" b="1"/>
              <a:t>- Your name</a:t>
            </a:r>
          </a:p>
          <a:p>
            <a:r>
              <a:rPr lang="en-US" sz="1400" b="1">
                <a:ea typeface="+mn-lt"/>
                <a:cs typeface="+mn-lt"/>
              </a:rPr>
              <a:t>*</a:t>
            </a:r>
            <a:r>
              <a:rPr lang="en-US" sz="1400" b="1"/>
              <a:t>Resource Contact Number- A phone number that can reach you at any time (cell phone)</a:t>
            </a:r>
          </a:p>
          <a:p>
            <a:r>
              <a:rPr lang="en-US" sz="1400" b="1"/>
              <a:t>Qualification(s) you want visible: List only qualifications you want to have active, if none listed all will be left visible</a:t>
            </a:r>
          </a:p>
          <a:p>
            <a:r>
              <a:rPr lang="en-US" sz="1400" b="1"/>
              <a:t>Engine or Crew- Should include any rostered individual resources with qualifications (For engines, crews, modules)</a:t>
            </a:r>
          </a:p>
          <a:p>
            <a:r>
              <a:rPr lang="en-US" sz="1400" b="1"/>
              <a:t>Engine or Crew Boss &amp; Phone Number- Primary point of contact for all communications on rosters and mobilization. </a:t>
            </a:r>
          </a:p>
          <a:p>
            <a:r>
              <a:rPr lang="en-US" sz="1400" b="1">
                <a:ea typeface="+mn-lt"/>
                <a:cs typeface="+mn-lt"/>
              </a:rPr>
              <a:t>*</a:t>
            </a:r>
            <a:r>
              <a:rPr lang="en-US" sz="1400" b="1"/>
              <a:t>Home Unit Identifier- EX: NH-WMF, CT-CTS. This tells NECC who the resource works for </a:t>
            </a:r>
          </a:p>
          <a:p>
            <a:r>
              <a:rPr lang="en-US" sz="1400" b="1">
                <a:ea typeface="+mn-lt"/>
                <a:cs typeface="+mn-lt"/>
              </a:rPr>
              <a:t>*</a:t>
            </a:r>
            <a:r>
              <a:rPr lang="en-US" sz="1400" b="1"/>
              <a:t>Availability Status Area- Local, Geographic Area, State, National, IMT Only, Virtual Only (Name Requests are </a:t>
            </a:r>
            <a:r>
              <a:rPr lang="en-US" sz="1400" b="1" err="1"/>
              <a:t>statused</a:t>
            </a:r>
            <a:r>
              <a:rPr lang="en-US" sz="1400" b="1"/>
              <a:t> as Local)</a:t>
            </a:r>
          </a:p>
          <a:p>
            <a:r>
              <a:rPr lang="en-US" sz="1400" b="1">
                <a:ea typeface="+mn-lt"/>
                <a:cs typeface="+mn-lt"/>
              </a:rPr>
              <a:t>*</a:t>
            </a:r>
            <a:r>
              <a:rPr lang="en-US" sz="1400" b="1"/>
              <a:t>Date of Status Change- Date you want availability status to change</a:t>
            </a:r>
          </a:p>
          <a:p>
            <a:r>
              <a:rPr lang="en-US" sz="1400" b="1">
                <a:ea typeface="+mn-lt"/>
                <a:cs typeface="+mn-lt"/>
              </a:rPr>
              <a:t>*</a:t>
            </a:r>
            <a:r>
              <a:rPr lang="en-US" sz="1400" b="1"/>
              <a:t>Is a Casual Hire being </a:t>
            </a:r>
            <a:r>
              <a:rPr lang="en-US" sz="1400" b="1" err="1"/>
              <a:t>statused</a:t>
            </a:r>
            <a:r>
              <a:rPr lang="en-US" sz="1400" b="1"/>
              <a:t>- Prompts NECC staff to create a Casual Hire Form for the AD(s)</a:t>
            </a:r>
          </a:p>
          <a:p>
            <a:r>
              <a:rPr lang="en-US" sz="1400" b="1">
                <a:ea typeface="+mn-lt"/>
                <a:cs typeface="+mn-lt"/>
              </a:rPr>
              <a:t>*</a:t>
            </a:r>
            <a:r>
              <a:rPr lang="en-US" sz="1400" b="1"/>
              <a:t>Is Resource Self Sufficient- Can resource support themselves for up to 72 hours? </a:t>
            </a:r>
          </a:p>
          <a:p>
            <a:r>
              <a:rPr lang="en-US" sz="1400" b="1"/>
              <a:t>Direct Supervisor Name and Number- For ADs this will be the same as your Sponsoring Official. </a:t>
            </a:r>
            <a:r>
              <a:rPr lang="en-US" sz="1400" b="1">
                <a:solidFill>
                  <a:srgbClr val="00B050"/>
                </a:solidFill>
              </a:rPr>
              <a:t>BE SURE EMAIL IS CORRECT</a:t>
            </a:r>
          </a:p>
          <a:p>
            <a:r>
              <a:rPr lang="en-US" sz="1400" b="1">
                <a:ea typeface="+mn-lt"/>
                <a:cs typeface="+mn-lt"/>
              </a:rPr>
              <a:t>*</a:t>
            </a:r>
            <a:r>
              <a:rPr lang="en-US" sz="1400" b="1"/>
              <a:t>Duty Officer/Fire Manager Name- This is the person that approves your availability from your home unit</a:t>
            </a:r>
          </a:p>
          <a:p>
            <a:r>
              <a:rPr lang="en-US" sz="1400" b="1">
                <a:ea typeface="+mn-lt"/>
                <a:cs typeface="+mn-lt"/>
              </a:rPr>
              <a:t>*</a:t>
            </a:r>
            <a:r>
              <a:rPr lang="en-US" sz="1400" b="1"/>
              <a:t>Duty Officer/Fire Manager email- This field should only contain an email address. This is where the form is sent when submitted</a:t>
            </a:r>
          </a:p>
        </p:txBody>
      </p:sp>
    </p:spTree>
    <p:extLst>
      <p:ext uri="{BB962C8B-B14F-4D97-AF65-F5344CB8AC3E}">
        <p14:creationId xmlns:p14="http://schemas.microsoft.com/office/powerpoint/2010/main" val="84196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1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1B1D-AD01-93B0-BE67-40586B089637}"/>
              </a:ext>
            </a:extLst>
          </p:cNvPr>
          <p:cNvSpPr>
            <a:spLocks noGrp="1"/>
          </p:cNvSpPr>
          <p:nvPr>
            <p:ph type="title"/>
          </p:nvPr>
        </p:nvSpPr>
        <p:spPr>
          <a:xfrm>
            <a:off x="676075" y="568668"/>
            <a:ext cx="9404723" cy="1400530"/>
          </a:xfrm>
        </p:spPr>
        <p:txBody>
          <a:bodyPr/>
          <a:lstStyle/>
          <a:p>
            <a:r>
              <a:rPr lang="en-US"/>
              <a:t>Mobilization: Flow</a:t>
            </a:r>
          </a:p>
        </p:txBody>
      </p:sp>
      <p:sp>
        <p:nvSpPr>
          <p:cNvPr id="3" name="TextBox 2">
            <a:extLst>
              <a:ext uri="{FF2B5EF4-FFF2-40B4-BE49-F238E27FC236}">
                <a16:creationId xmlns:a16="http://schemas.microsoft.com/office/drawing/2014/main" id="{CA8F76FA-A25E-B95E-85C5-C44848915DE2}"/>
              </a:ext>
            </a:extLst>
          </p:cNvPr>
          <p:cNvSpPr txBox="1"/>
          <p:nvPr/>
        </p:nvSpPr>
        <p:spPr>
          <a:xfrm>
            <a:off x="250785" y="2488557"/>
            <a:ext cx="20448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Resource Request comes to NECC</a:t>
            </a:r>
          </a:p>
        </p:txBody>
      </p:sp>
      <p:sp>
        <p:nvSpPr>
          <p:cNvPr id="4" name="TextBox 3">
            <a:extLst>
              <a:ext uri="{FF2B5EF4-FFF2-40B4-BE49-F238E27FC236}">
                <a16:creationId xmlns:a16="http://schemas.microsoft.com/office/drawing/2014/main" id="{39BFFC69-120F-C286-66B5-4C8EAFA52A09}"/>
              </a:ext>
            </a:extLst>
          </p:cNvPr>
          <p:cNvSpPr txBox="1"/>
          <p:nvPr/>
        </p:nvSpPr>
        <p:spPr>
          <a:xfrm>
            <a:off x="3356658" y="2363162"/>
            <a:ext cx="188088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NECC fills Request with available Resource</a:t>
            </a:r>
          </a:p>
        </p:txBody>
      </p:sp>
      <p:sp>
        <p:nvSpPr>
          <p:cNvPr id="5" name="TextBox 4">
            <a:extLst>
              <a:ext uri="{FF2B5EF4-FFF2-40B4-BE49-F238E27FC236}">
                <a16:creationId xmlns:a16="http://schemas.microsoft.com/office/drawing/2014/main" id="{056C65EF-D731-8486-1B4F-131790B5DA7F}"/>
              </a:ext>
            </a:extLst>
          </p:cNvPr>
          <p:cNvSpPr txBox="1"/>
          <p:nvPr/>
        </p:nvSpPr>
        <p:spPr>
          <a:xfrm>
            <a:off x="6549341" y="2276353"/>
            <a:ext cx="204485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NECC assists with securing travel logistics (flights, rental vehicles, ground support)</a:t>
            </a:r>
          </a:p>
        </p:txBody>
      </p:sp>
      <p:sp>
        <p:nvSpPr>
          <p:cNvPr id="6" name="TextBox 5">
            <a:extLst>
              <a:ext uri="{FF2B5EF4-FFF2-40B4-BE49-F238E27FC236}">
                <a16:creationId xmlns:a16="http://schemas.microsoft.com/office/drawing/2014/main" id="{A612CAB5-B0D8-4F96-AC4B-8075547F441C}"/>
              </a:ext>
            </a:extLst>
          </p:cNvPr>
          <p:cNvSpPr txBox="1"/>
          <p:nvPr/>
        </p:nvSpPr>
        <p:spPr>
          <a:xfrm>
            <a:off x="10041036" y="2488556"/>
            <a:ext cx="15709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Resource(s) Mobilize to Incident</a:t>
            </a:r>
          </a:p>
        </p:txBody>
      </p:sp>
      <p:sp>
        <p:nvSpPr>
          <p:cNvPr id="7" name="Arrow: Right 6">
            <a:extLst>
              <a:ext uri="{FF2B5EF4-FFF2-40B4-BE49-F238E27FC236}">
                <a16:creationId xmlns:a16="http://schemas.microsoft.com/office/drawing/2014/main" id="{D0EAF0D7-ABFC-7E1D-F25C-D316CF070676}"/>
              </a:ext>
            </a:extLst>
          </p:cNvPr>
          <p:cNvSpPr/>
          <p:nvPr/>
        </p:nvSpPr>
        <p:spPr>
          <a:xfrm>
            <a:off x="2372809" y="2652530"/>
            <a:ext cx="800582" cy="453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Paper airplane on a blue background">
            <a:extLst>
              <a:ext uri="{FF2B5EF4-FFF2-40B4-BE49-F238E27FC236}">
                <a16:creationId xmlns:a16="http://schemas.microsoft.com/office/drawing/2014/main" id="{8265CDCB-2DB7-590C-B654-AF880CE5CDAE}"/>
              </a:ext>
            </a:extLst>
          </p:cNvPr>
          <p:cNvPicPr>
            <a:picLocks noChangeAspect="1"/>
          </p:cNvPicPr>
          <p:nvPr/>
        </p:nvPicPr>
        <p:blipFill rotWithShape="1">
          <a:blip r:embed="rId2"/>
          <a:srcRect r="36233" b="633"/>
          <a:stretch/>
        </p:blipFill>
        <p:spPr>
          <a:xfrm>
            <a:off x="403185" y="3789985"/>
            <a:ext cx="1367912" cy="1506207"/>
          </a:xfrm>
          <a:prstGeom prst="rect">
            <a:avLst/>
          </a:prstGeom>
        </p:spPr>
      </p:pic>
      <p:pic>
        <p:nvPicPr>
          <p:cNvPr id="10" name="Picture 10">
            <a:extLst>
              <a:ext uri="{FF2B5EF4-FFF2-40B4-BE49-F238E27FC236}">
                <a16:creationId xmlns:a16="http://schemas.microsoft.com/office/drawing/2014/main" id="{C3E9FC78-59A3-E814-1BC9-E88BFC661BCA}"/>
              </a:ext>
            </a:extLst>
          </p:cNvPr>
          <p:cNvPicPr>
            <a:picLocks noChangeAspect="1"/>
          </p:cNvPicPr>
          <p:nvPr/>
        </p:nvPicPr>
        <p:blipFill>
          <a:blip r:embed="rId3"/>
          <a:stretch>
            <a:fillRect/>
          </a:stretch>
        </p:blipFill>
        <p:spPr>
          <a:xfrm>
            <a:off x="2177971" y="4197763"/>
            <a:ext cx="3919958" cy="2031336"/>
          </a:xfrm>
          <a:prstGeom prst="rect">
            <a:avLst/>
          </a:prstGeom>
        </p:spPr>
      </p:pic>
      <p:pic>
        <p:nvPicPr>
          <p:cNvPr id="11" name="Graphic 11" descr="Checkmark with solid fill">
            <a:extLst>
              <a:ext uri="{FF2B5EF4-FFF2-40B4-BE49-F238E27FC236}">
                <a16:creationId xmlns:a16="http://schemas.microsoft.com/office/drawing/2014/main" id="{C80E867D-29D1-57A1-1AB6-897C7BCC25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12242" y="4727293"/>
            <a:ext cx="634679" cy="605742"/>
          </a:xfrm>
          <a:prstGeom prst="rect">
            <a:avLst/>
          </a:prstGeom>
        </p:spPr>
      </p:pic>
      <p:sp>
        <p:nvSpPr>
          <p:cNvPr id="12" name="Arrow: Right 11">
            <a:extLst>
              <a:ext uri="{FF2B5EF4-FFF2-40B4-BE49-F238E27FC236}">
                <a16:creationId xmlns:a16="http://schemas.microsoft.com/office/drawing/2014/main" id="{7E9AFF5D-970D-D8EF-D223-270F7363534F}"/>
              </a:ext>
            </a:extLst>
          </p:cNvPr>
          <p:cNvSpPr/>
          <p:nvPr/>
        </p:nvSpPr>
        <p:spPr>
          <a:xfrm>
            <a:off x="5333999" y="2652530"/>
            <a:ext cx="800582" cy="453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F00B5CF6-88FC-E457-10C2-A164AB9B50E9}"/>
              </a:ext>
            </a:extLst>
          </p:cNvPr>
          <p:cNvSpPr/>
          <p:nvPr/>
        </p:nvSpPr>
        <p:spPr>
          <a:xfrm>
            <a:off x="8844986" y="2652530"/>
            <a:ext cx="800582" cy="453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4" descr="Take Off with solid fill">
            <a:extLst>
              <a:ext uri="{FF2B5EF4-FFF2-40B4-BE49-F238E27FC236}">
                <a16:creationId xmlns:a16="http://schemas.microsoft.com/office/drawing/2014/main" id="{B335A86D-354F-DF87-654C-91242BF9C4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25205" y="4302888"/>
            <a:ext cx="914400" cy="914400"/>
          </a:xfrm>
          <a:prstGeom prst="rect">
            <a:avLst/>
          </a:prstGeom>
        </p:spPr>
      </p:pic>
      <p:pic>
        <p:nvPicPr>
          <p:cNvPr id="16" name="Graphic 16" descr="Car with solid fill">
            <a:extLst>
              <a:ext uri="{FF2B5EF4-FFF2-40B4-BE49-F238E27FC236}">
                <a16:creationId xmlns:a16="http://schemas.microsoft.com/office/drawing/2014/main" id="{FBEDC447-5BF0-9277-D9C7-CF73A6C2B7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31889" y="5035951"/>
            <a:ext cx="914400" cy="914400"/>
          </a:xfrm>
          <a:prstGeom prst="rect">
            <a:avLst/>
          </a:prstGeom>
        </p:spPr>
      </p:pic>
      <p:pic>
        <p:nvPicPr>
          <p:cNvPr id="18" name="Picture 18" descr="Close-up of woman's hands typing and using a trackpad on a laptop with mug">
            <a:extLst>
              <a:ext uri="{FF2B5EF4-FFF2-40B4-BE49-F238E27FC236}">
                <a16:creationId xmlns:a16="http://schemas.microsoft.com/office/drawing/2014/main" id="{9A37F5BE-0DCE-1641-9BBB-6B9E791366E5}"/>
              </a:ext>
            </a:extLst>
          </p:cNvPr>
          <p:cNvPicPr>
            <a:picLocks noChangeAspect="1"/>
          </p:cNvPicPr>
          <p:nvPr/>
        </p:nvPicPr>
        <p:blipFill>
          <a:blip r:embed="rId10"/>
          <a:stretch>
            <a:fillRect/>
          </a:stretch>
        </p:blipFill>
        <p:spPr>
          <a:xfrm>
            <a:off x="3644096" y="5484664"/>
            <a:ext cx="2743200" cy="1097280"/>
          </a:xfrm>
          <a:prstGeom prst="rect">
            <a:avLst/>
          </a:prstGeom>
        </p:spPr>
      </p:pic>
      <p:pic>
        <p:nvPicPr>
          <p:cNvPr id="22" name="Picture 22">
            <a:extLst>
              <a:ext uri="{FF2B5EF4-FFF2-40B4-BE49-F238E27FC236}">
                <a16:creationId xmlns:a16="http://schemas.microsoft.com/office/drawing/2014/main" id="{42510F45-3F05-B425-0E97-9910614B164B}"/>
              </a:ext>
            </a:extLst>
          </p:cNvPr>
          <p:cNvPicPr>
            <a:picLocks noChangeAspect="1"/>
          </p:cNvPicPr>
          <p:nvPr/>
        </p:nvPicPr>
        <p:blipFill>
          <a:blip r:embed="rId11"/>
          <a:stretch>
            <a:fillRect/>
          </a:stretch>
        </p:blipFill>
        <p:spPr>
          <a:xfrm>
            <a:off x="9248172" y="4199814"/>
            <a:ext cx="2743200" cy="1429207"/>
          </a:xfrm>
          <a:prstGeom prst="rect">
            <a:avLst/>
          </a:prstGeom>
        </p:spPr>
      </p:pic>
    </p:spTree>
    <p:extLst>
      <p:ext uri="{BB962C8B-B14F-4D97-AF65-F5344CB8AC3E}">
        <p14:creationId xmlns:p14="http://schemas.microsoft.com/office/powerpoint/2010/main" val="248193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500"/>
                            </p:stCondLst>
                            <p:childTnLst>
                              <p:par>
                                <p:cTn id="23" presetID="10" presetClass="entr" presetSubtype="0" fill="hold" nodeType="after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500"/>
                            </p:stCondLst>
                            <p:childTnLst>
                              <p:par>
                                <p:cTn id="27" presetID="10" presetClass="entr" presetSubtype="0" fill="hold" nodeType="afterEffect">
                                  <p:stCondLst>
                                    <p:cond delay="50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3500"/>
                            </p:stCondLst>
                            <p:childTnLst>
                              <p:par>
                                <p:cTn id="31" presetID="10" presetClass="entr" presetSubtype="0" fill="hold" nodeType="afterEffect">
                                  <p:stCondLst>
                                    <p:cond delay="5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0" presetClass="entr" presetSubtype="0" fill="hold" grpId="0" nodeType="afterEffect">
                                  <p:stCondLst>
                                    <p:cond delay="7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1750"/>
                            </p:stCondLst>
                            <p:childTnLst>
                              <p:par>
                                <p:cTn id="45" presetID="10" presetClass="entr" presetSubtype="0" fill="hold" nodeType="afterEffect">
                                  <p:stCondLst>
                                    <p:cond delay="75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3000"/>
                            </p:stCondLst>
                            <p:childTnLst>
                              <p:par>
                                <p:cTn id="49" presetID="10" presetClass="entr" presetSubtype="0" fill="hold" nodeType="afterEffect">
                                  <p:stCondLst>
                                    <p:cond delay="75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0-#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75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par>
                          <p:cTn id="62" fill="hold">
                            <p:stCondLst>
                              <p:cond delay="1750"/>
                            </p:stCondLst>
                            <p:childTnLst>
                              <p:par>
                                <p:cTn id="63" presetID="10" presetClass="entr" presetSubtype="0" fill="hold" nodeType="afterEffect">
                                  <p:stCondLst>
                                    <p:cond delay="75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F92E-9E1B-6332-F88C-96F47FBDAF15}"/>
              </a:ext>
            </a:extLst>
          </p:cNvPr>
          <p:cNvSpPr>
            <a:spLocks noGrp="1"/>
          </p:cNvSpPr>
          <p:nvPr>
            <p:ph type="title"/>
          </p:nvPr>
        </p:nvSpPr>
        <p:spPr/>
        <p:txBody>
          <a:bodyPr/>
          <a:lstStyle/>
          <a:p>
            <a:r>
              <a:rPr lang="en-US"/>
              <a:t>Mobilization: Tips</a:t>
            </a:r>
          </a:p>
        </p:txBody>
      </p:sp>
      <p:sp>
        <p:nvSpPr>
          <p:cNvPr id="3" name="TextBox 2">
            <a:extLst>
              <a:ext uri="{FF2B5EF4-FFF2-40B4-BE49-F238E27FC236}">
                <a16:creationId xmlns:a16="http://schemas.microsoft.com/office/drawing/2014/main" id="{6E4B2B52-C2D1-E562-173E-DCCB568EABE9}"/>
              </a:ext>
            </a:extLst>
          </p:cNvPr>
          <p:cNvSpPr txBox="1"/>
          <p:nvPr/>
        </p:nvSpPr>
        <p:spPr>
          <a:xfrm>
            <a:off x="405977" y="1152983"/>
            <a:ext cx="11221374" cy="49910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200000"/>
              </a:lnSpc>
              <a:buFont typeface="Arial"/>
              <a:buChar char="•"/>
            </a:pPr>
            <a:r>
              <a:rPr lang="en-US" b="1"/>
              <a:t>DO NOT </a:t>
            </a:r>
            <a:r>
              <a:rPr lang="en-US"/>
              <a:t>mobilize without a Casual Hire Form and a resource order</a:t>
            </a:r>
          </a:p>
          <a:p>
            <a:pPr marL="285750" indent="-285750">
              <a:lnSpc>
                <a:spcPct val="200000"/>
              </a:lnSpc>
              <a:buFont typeface="Arial"/>
              <a:buChar char="•"/>
            </a:pPr>
            <a:r>
              <a:rPr lang="en-US"/>
              <a:t>POV mileage, covers trip to the airport for mobilization, not return mileage if being dropped off</a:t>
            </a:r>
          </a:p>
          <a:p>
            <a:pPr marL="285750" indent="-285750">
              <a:lnSpc>
                <a:spcPct val="200000"/>
              </a:lnSpc>
              <a:buFont typeface="Arial"/>
              <a:buChar char="•"/>
            </a:pPr>
            <a:r>
              <a:rPr lang="en-US"/>
              <a:t>Make sure you have appropriate forms for reimbursement and time keeping (latest version of OF288, CTR, travel worksheet, extension form, </a:t>
            </a:r>
            <a:r>
              <a:rPr lang="en-US" err="1"/>
              <a:t>etc</a:t>
            </a:r>
            <a:r>
              <a:rPr lang="en-US"/>
              <a:t>) </a:t>
            </a:r>
            <a:r>
              <a:rPr lang="en-US">
                <a:solidFill>
                  <a:schemeClr val="bg1"/>
                </a:solidFill>
                <a:highlight>
                  <a:srgbClr val="FFFF00"/>
                </a:highlight>
              </a:rPr>
              <a:t>It is imperative that you know rules for timekeeping and reimbursable expenses if you are a single resource going on assignment solo</a:t>
            </a:r>
            <a:r>
              <a:rPr lang="en-US"/>
              <a:t>.</a:t>
            </a:r>
          </a:p>
          <a:p>
            <a:pPr marL="285750" indent="-285750">
              <a:lnSpc>
                <a:spcPct val="200000"/>
              </a:lnSpc>
              <a:buFont typeface="Arial"/>
              <a:buChar char="•"/>
            </a:pPr>
            <a:r>
              <a:rPr lang="en-US"/>
              <a:t>If you will be using government computer, make sure you have taken internet security training, have an active FireNet Account and have application access if supporting Dispatch or IMT</a:t>
            </a:r>
          </a:p>
          <a:p>
            <a:pPr marL="285750" indent="-285750">
              <a:lnSpc>
                <a:spcPct val="200000"/>
              </a:lnSpc>
              <a:buFont typeface="Arial"/>
              <a:buChar char="•"/>
            </a:pPr>
            <a:r>
              <a:rPr lang="en-US"/>
              <a:t>Track with NECC until arrival at incident, then track with Incident Dispatch. Provide RON locations and inform NECC of deviation from planned itinerary so we can document</a:t>
            </a:r>
          </a:p>
        </p:txBody>
      </p:sp>
    </p:spTree>
    <p:extLst>
      <p:ext uri="{BB962C8B-B14F-4D97-AF65-F5344CB8AC3E}">
        <p14:creationId xmlns:p14="http://schemas.microsoft.com/office/powerpoint/2010/main" val="423729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4D7C-047C-E514-EC92-43AFD1786E0A}"/>
              </a:ext>
            </a:extLst>
          </p:cNvPr>
          <p:cNvSpPr>
            <a:spLocks noGrp="1"/>
          </p:cNvSpPr>
          <p:nvPr>
            <p:ph type="title"/>
          </p:nvPr>
        </p:nvSpPr>
        <p:spPr/>
        <p:txBody>
          <a:bodyPr/>
          <a:lstStyle/>
          <a:p>
            <a:r>
              <a:rPr lang="en-US"/>
              <a:t>Demobilization:</a:t>
            </a:r>
          </a:p>
        </p:txBody>
      </p:sp>
      <p:sp>
        <p:nvSpPr>
          <p:cNvPr id="3" name="TextBox 2">
            <a:extLst>
              <a:ext uri="{FF2B5EF4-FFF2-40B4-BE49-F238E27FC236}">
                <a16:creationId xmlns:a16="http://schemas.microsoft.com/office/drawing/2014/main" id="{09D0EA6E-B718-B429-5E79-FFEC2782C83D}"/>
              </a:ext>
            </a:extLst>
          </p:cNvPr>
          <p:cNvSpPr txBox="1"/>
          <p:nvPr/>
        </p:nvSpPr>
        <p:spPr>
          <a:xfrm>
            <a:off x="887392" y="1430266"/>
            <a:ext cx="99928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Font typeface="Wingdings"/>
              <a:buChar char="ü"/>
            </a:pPr>
            <a:r>
              <a:rPr lang="en-US"/>
              <a:t>Make sure you complete the DEMOB PROCESS and provide travel details to Incident Dispatch BEFORE you leave assignment.</a:t>
            </a:r>
          </a:p>
        </p:txBody>
      </p:sp>
      <p:sp>
        <p:nvSpPr>
          <p:cNvPr id="4" name="TextBox 3">
            <a:extLst>
              <a:ext uri="{FF2B5EF4-FFF2-40B4-BE49-F238E27FC236}">
                <a16:creationId xmlns:a16="http://schemas.microsoft.com/office/drawing/2014/main" id="{20255BD2-631F-CEE5-CEDF-DCD379C62AEE}"/>
              </a:ext>
            </a:extLst>
          </p:cNvPr>
          <p:cNvSpPr txBox="1"/>
          <p:nvPr/>
        </p:nvSpPr>
        <p:spPr>
          <a:xfrm>
            <a:off x="1302076" y="2199009"/>
            <a:ext cx="91634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Font typeface="Wingdings"/>
              <a:buChar char="ü"/>
            </a:pPr>
            <a:r>
              <a:rPr lang="en-US"/>
              <a:t>IF CREW, notify NECC of </a:t>
            </a:r>
            <a:r>
              <a:rPr lang="en-US" err="1"/>
              <a:t>Demob</a:t>
            </a:r>
            <a:r>
              <a:rPr lang="en-US"/>
              <a:t> in advance so we can assist coordination of logistics upon return.</a:t>
            </a:r>
          </a:p>
        </p:txBody>
      </p:sp>
      <p:sp>
        <p:nvSpPr>
          <p:cNvPr id="5" name="TextBox 4">
            <a:extLst>
              <a:ext uri="{FF2B5EF4-FFF2-40B4-BE49-F238E27FC236}">
                <a16:creationId xmlns:a16="http://schemas.microsoft.com/office/drawing/2014/main" id="{52555859-710D-FB94-4A63-11AB0E2C7873}"/>
              </a:ext>
            </a:extLst>
          </p:cNvPr>
          <p:cNvSpPr txBox="1"/>
          <p:nvPr/>
        </p:nvSpPr>
        <p:spPr>
          <a:xfrm>
            <a:off x="1545450" y="4218531"/>
            <a:ext cx="86766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Font typeface="Wingdings"/>
              <a:buChar char="ü"/>
            </a:pPr>
            <a:r>
              <a:rPr lang="en-US" dirty="0"/>
              <a:t>When you return home from assignment, inform NECC via phone or email. </a:t>
            </a:r>
          </a:p>
          <a:p>
            <a:pPr algn="ctr"/>
            <a:r>
              <a:rPr lang="en-US" b="1" u="sng" dirty="0"/>
              <a:t>Please do not call outside of business hours unless there is an emergency.  </a:t>
            </a:r>
            <a:r>
              <a:rPr lang="en-US" b="1" dirty="0"/>
              <a:t>603-536-6208  NHNECC@firenet.gov</a:t>
            </a:r>
          </a:p>
        </p:txBody>
      </p:sp>
      <p:sp>
        <p:nvSpPr>
          <p:cNvPr id="6" name="TextBox 5">
            <a:extLst>
              <a:ext uri="{FF2B5EF4-FFF2-40B4-BE49-F238E27FC236}">
                <a16:creationId xmlns:a16="http://schemas.microsoft.com/office/drawing/2014/main" id="{0DF1AA81-C835-ED44-AD0B-86D2BB771797}"/>
              </a:ext>
            </a:extLst>
          </p:cNvPr>
          <p:cNvSpPr txBox="1"/>
          <p:nvPr/>
        </p:nvSpPr>
        <p:spPr>
          <a:xfrm>
            <a:off x="1547074" y="2964516"/>
            <a:ext cx="86734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US"/>
              <a:t>Get Timesheet signed at incident, by direct supervisor or Finance Section.</a:t>
            </a:r>
          </a:p>
        </p:txBody>
      </p:sp>
      <p:sp>
        <p:nvSpPr>
          <p:cNvPr id="7" name="TextBox 6">
            <a:extLst>
              <a:ext uri="{FF2B5EF4-FFF2-40B4-BE49-F238E27FC236}">
                <a16:creationId xmlns:a16="http://schemas.microsoft.com/office/drawing/2014/main" id="{A4D240C0-5C5C-DBCD-40B1-05ACC5F6CA39}"/>
              </a:ext>
            </a:extLst>
          </p:cNvPr>
          <p:cNvSpPr txBox="1"/>
          <p:nvPr/>
        </p:nvSpPr>
        <p:spPr>
          <a:xfrm>
            <a:off x="1156752" y="3453024"/>
            <a:ext cx="98784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Font typeface="Wingdings"/>
              <a:buChar char="ü"/>
            </a:pPr>
            <a:r>
              <a:rPr lang="en-US" dirty="0"/>
              <a:t>Have </a:t>
            </a:r>
            <a:r>
              <a:rPr lang="en-US" u="sng" dirty="0"/>
              <a:t>PERFORMANCE EVALUATION</a:t>
            </a:r>
            <a:r>
              <a:rPr lang="en-US" dirty="0"/>
              <a:t> completed by appropriate incident supervisor. </a:t>
            </a:r>
          </a:p>
          <a:p>
            <a:pPr algn="ctr"/>
            <a:r>
              <a:rPr lang="en-US" b="1" dirty="0">
                <a:solidFill>
                  <a:srgbClr val="00B050"/>
                </a:solidFill>
              </a:rPr>
              <a:t>Required</a:t>
            </a:r>
            <a:r>
              <a:rPr lang="en-US" dirty="0"/>
              <a:t> for all ADs.</a:t>
            </a:r>
          </a:p>
        </p:txBody>
      </p:sp>
      <p:sp>
        <p:nvSpPr>
          <p:cNvPr id="14" name="Rectangle: Rounded Corners 13">
            <a:extLst>
              <a:ext uri="{FF2B5EF4-FFF2-40B4-BE49-F238E27FC236}">
                <a16:creationId xmlns:a16="http://schemas.microsoft.com/office/drawing/2014/main" id="{30A57294-5FC6-BBD5-5D11-745D9AD09C86}"/>
              </a:ext>
            </a:extLst>
          </p:cNvPr>
          <p:cNvSpPr/>
          <p:nvPr/>
        </p:nvSpPr>
        <p:spPr>
          <a:xfrm>
            <a:off x="2339045" y="5475782"/>
            <a:ext cx="7513899" cy="70412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sng">
                <a:solidFill>
                  <a:srgbClr val="FF0000"/>
                </a:solidFill>
                <a:ea typeface="+mn-lt"/>
                <a:cs typeface="+mn-lt"/>
              </a:rPr>
              <a:t>NOTIFY NECC IMMEDIATELY OF EMERGENCY DEMOBILIZATION</a:t>
            </a:r>
          </a:p>
        </p:txBody>
      </p:sp>
    </p:spTree>
    <p:extLst>
      <p:ext uri="{BB962C8B-B14F-4D97-AF65-F5344CB8AC3E}">
        <p14:creationId xmlns:p14="http://schemas.microsoft.com/office/powerpoint/2010/main" val="22250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repeatCount="500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787A-87A0-0A80-65B8-8E2ADB8DDAFC}"/>
              </a:ext>
            </a:extLst>
          </p:cNvPr>
          <p:cNvSpPr>
            <a:spLocks noGrp="1"/>
          </p:cNvSpPr>
          <p:nvPr>
            <p:ph type="title"/>
          </p:nvPr>
        </p:nvSpPr>
        <p:spPr/>
        <p:txBody>
          <a:bodyPr/>
          <a:lstStyle/>
          <a:p>
            <a:r>
              <a:rPr lang="en-US"/>
              <a:t>Reimbursement Process: </a:t>
            </a:r>
            <a:r>
              <a:rPr lang="en-US" sz="2400"/>
              <a:t>what to submit</a:t>
            </a:r>
          </a:p>
        </p:txBody>
      </p:sp>
      <p:sp>
        <p:nvSpPr>
          <p:cNvPr id="3" name="TextBox 2">
            <a:extLst>
              <a:ext uri="{FF2B5EF4-FFF2-40B4-BE49-F238E27FC236}">
                <a16:creationId xmlns:a16="http://schemas.microsoft.com/office/drawing/2014/main" id="{1397CEF4-1CB5-FEDB-705A-CC04D434C87A}"/>
              </a:ext>
            </a:extLst>
          </p:cNvPr>
          <p:cNvSpPr txBox="1"/>
          <p:nvPr/>
        </p:nvSpPr>
        <p:spPr>
          <a:xfrm>
            <a:off x="716798" y="1478946"/>
            <a:ext cx="11475202" cy="3900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AutoNum type="arabicPeriod"/>
            </a:pPr>
            <a:r>
              <a:rPr lang="en-US" sz="2400" dirty="0"/>
              <a:t>OF-288 Time Sheet – SIGNED, by you and at incident</a:t>
            </a:r>
          </a:p>
          <a:p>
            <a:pPr marL="342900" indent="-342900">
              <a:lnSpc>
                <a:spcPct val="150000"/>
              </a:lnSpc>
              <a:buAutoNum type="arabicPeriod"/>
            </a:pPr>
            <a:r>
              <a:rPr lang="en-US" sz="2400" dirty="0"/>
              <a:t>PMS-934 Casual Hire Form – SIGNED by you and by NECC staff</a:t>
            </a:r>
          </a:p>
          <a:p>
            <a:pPr marL="342900" indent="-342900">
              <a:lnSpc>
                <a:spcPct val="150000"/>
              </a:lnSpc>
              <a:buAutoNum type="arabicPeriod"/>
            </a:pPr>
            <a:r>
              <a:rPr lang="en-US" sz="2400" dirty="0"/>
              <a:t>Travel Worksheet</a:t>
            </a:r>
          </a:p>
          <a:p>
            <a:pPr marL="342900" indent="-342900">
              <a:lnSpc>
                <a:spcPct val="150000"/>
              </a:lnSpc>
              <a:buAutoNum type="arabicPeriod"/>
            </a:pPr>
            <a:r>
              <a:rPr lang="en-US" sz="2400" dirty="0"/>
              <a:t>Receipts- not needed for meals</a:t>
            </a:r>
          </a:p>
          <a:p>
            <a:pPr marL="342900" indent="-342900">
              <a:lnSpc>
                <a:spcPct val="150000"/>
              </a:lnSpc>
              <a:buAutoNum type="arabicPeriod"/>
            </a:pPr>
            <a:r>
              <a:rPr lang="en-US" sz="2400" dirty="0"/>
              <a:t>Copy of Resource Order if lodging over per diem - letter if available</a:t>
            </a:r>
          </a:p>
          <a:p>
            <a:pPr marL="342900" indent="-342900">
              <a:lnSpc>
                <a:spcPct val="150000"/>
              </a:lnSpc>
              <a:buAutoNum type="arabicPeriod"/>
            </a:pPr>
            <a:r>
              <a:rPr lang="en-US" sz="2400" dirty="0"/>
              <a:t>Image of mileage if claiming POV mileage </a:t>
            </a:r>
            <a:endParaRPr lang="en-US" sz="1600" dirty="0"/>
          </a:p>
          <a:p>
            <a:pPr>
              <a:lnSpc>
                <a:spcPct val="150000"/>
              </a:lnSpc>
            </a:pPr>
            <a:r>
              <a:rPr lang="en-US" sz="2400" dirty="0"/>
              <a:t>(google maps screenshot indicating distance, not picture of odometer)</a:t>
            </a:r>
            <a:endParaRPr lang="en-US" sz="1600" dirty="0"/>
          </a:p>
        </p:txBody>
      </p:sp>
      <p:sp>
        <p:nvSpPr>
          <p:cNvPr id="4" name="TextBox 3">
            <a:extLst>
              <a:ext uri="{FF2B5EF4-FFF2-40B4-BE49-F238E27FC236}">
                <a16:creationId xmlns:a16="http://schemas.microsoft.com/office/drawing/2014/main" id="{5E24CBD9-A186-116A-6D1C-D3A236EDA890}"/>
              </a:ext>
            </a:extLst>
          </p:cNvPr>
          <p:cNvSpPr txBox="1"/>
          <p:nvPr/>
        </p:nvSpPr>
        <p:spPr>
          <a:xfrm>
            <a:off x="358399" y="5584363"/>
            <a:ext cx="1147520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u="sng">
                <a:solidFill>
                  <a:schemeClr val="accent1">
                    <a:lumMod val="75000"/>
                  </a:schemeClr>
                </a:solidFill>
              </a:rPr>
              <a:t>Don’t Forget! </a:t>
            </a:r>
            <a:endParaRPr lang="en-US">
              <a:solidFill>
                <a:schemeClr val="accent1">
                  <a:lumMod val="75000"/>
                </a:schemeClr>
              </a:solidFill>
            </a:endParaRPr>
          </a:p>
          <a:p>
            <a:pPr algn="ctr"/>
            <a:r>
              <a:rPr lang="en-US" sz="2800" b="1" u="sng">
                <a:solidFill>
                  <a:schemeClr val="accent1">
                    <a:lumMod val="75000"/>
                  </a:schemeClr>
                </a:solidFill>
              </a:rPr>
              <a:t>Evaluations required for every assignment</a:t>
            </a:r>
            <a:endParaRPr lang="en-US">
              <a:solidFill>
                <a:schemeClr val="accent1">
                  <a:lumMod val="75000"/>
                </a:schemeClr>
              </a:solidFill>
            </a:endParaRPr>
          </a:p>
        </p:txBody>
      </p:sp>
    </p:spTree>
    <p:extLst>
      <p:ext uri="{BB962C8B-B14F-4D97-AF65-F5344CB8AC3E}">
        <p14:creationId xmlns:p14="http://schemas.microsoft.com/office/powerpoint/2010/main" val="279046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A9D21-789C-24A1-AFAE-597DD5EC2E06}"/>
              </a:ext>
            </a:extLst>
          </p:cNvPr>
          <p:cNvSpPr>
            <a:spLocks noGrp="1"/>
          </p:cNvSpPr>
          <p:nvPr>
            <p:ph type="title"/>
          </p:nvPr>
        </p:nvSpPr>
        <p:spPr/>
        <p:txBody>
          <a:bodyPr/>
          <a:lstStyle/>
          <a:p>
            <a:r>
              <a:rPr lang="en-US"/>
              <a:t>Reimbursement Process: </a:t>
            </a:r>
            <a:r>
              <a:rPr lang="en-US" sz="2400"/>
              <a:t>2 ways to process</a:t>
            </a:r>
          </a:p>
        </p:txBody>
      </p:sp>
      <p:sp>
        <p:nvSpPr>
          <p:cNvPr id="3" name="TextBox 2">
            <a:extLst>
              <a:ext uri="{FF2B5EF4-FFF2-40B4-BE49-F238E27FC236}">
                <a16:creationId xmlns:a16="http://schemas.microsoft.com/office/drawing/2014/main" id="{3299E7C2-6DA7-D59A-A317-D5208AE73AC3}"/>
              </a:ext>
            </a:extLst>
          </p:cNvPr>
          <p:cNvSpPr txBox="1"/>
          <p:nvPr/>
        </p:nvSpPr>
        <p:spPr>
          <a:xfrm>
            <a:off x="1233639" y="5996690"/>
            <a:ext cx="100413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**Setting up as Traveler in ETS2 takes 10-15 days from submission of Vender Code Form**</a:t>
            </a:r>
          </a:p>
          <a:p>
            <a:endParaRPr lang="en-US"/>
          </a:p>
        </p:txBody>
      </p:sp>
      <p:sp>
        <p:nvSpPr>
          <p:cNvPr id="4" name="TextBox 3">
            <a:extLst>
              <a:ext uri="{FF2B5EF4-FFF2-40B4-BE49-F238E27FC236}">
                <a16:creationId xmlns:a16="http://schemas.microsoft.com/office/drawing/2014/main" id="{A2E69F7E-0646-83BD-750F-23579E271FF9}"/>
              </a:ext>
            </a:extLst>
          </p:cNvPr>
          <p:cNvSpPr txBox="1"/>
          <p:nvPr/>
        </p:nvSpPr>
        <p:spPr>
          <a:xfrm>
            <a:off x="646111" y="1529685"/>
            <a:ext cx="4597480" cy="36933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Casual Pay – Incident Payment Center</a:t>
            </a:r>
          </a:p>
        </p:txBody>
      </p:sp>
      <p:sp>
        <p:nvSpPr>
          <p:cNvPr id="5" name="TextBox 4">
            <a:extLst>
              <a:ext uri="{FF2B5EF4-FFF2-40B4-BE49-F238E27FC236}">
                <a16:creationId xmlns:a16="http://schemas.microsoft.com/office/drawing/2014/main" id="{F088F368-FD6F-4B5A-8368-432F627AFF99}"/>
              </a:ext>
            </a:extLst>
          </p:cNvPr>
          <p:cNvSpPr txBox="1"/>
          <p:nvPr/>
        </p:nvSpPr>
        <p:spPr>
          <a:xfrm>
            <a:off x="6656720" y="1529685"/>
            <a:ext cx="4025520" cy="36933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ETS2 – Government Travel System</a:t>
            </a:r>
          </a:p>
        </p:txBody>
      </p:sp>
      <p:sp>
        <p:nvSpPr>
          <p:cNvPr id="6" name="Arrow: Down 5">
            <a:extLst>
              <a:ext uri="{FF2B5EF4-FFF2-40B4-BE49-F238E27FC236}">
                <a16:creationId xmlns:a16="http://schemas.microsoft.com/office/drawing/2014/main" id="{14D06267-BA2D-80DC-9669-4A50F11F6EAE}"/>
              </a:ext>
            </a:extLst>
          </p:cNvPr>
          <p:cNvSpPr/>
          <p:nvPr/>
        </p:nvSpPr>
        <p:spPr>
          <a:xfrm>
            <a:off x="2648305" y="2046226"/>
            <a:ext cx="346363" cy="277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E347850A-4981-F260-EAF2-22FAA1AAA596}"/>
              </a:ext>
            </a:extLst>
          </p:cNvPr>
          <p:cNvSpPr/>
          <p:nvPr/>
        </p:nvSpPr>
        <p:spPr>
          <a:xfrm>
            <a:off x="8580570" y="2032576"/>
            <a:ext cx="346363" cy="277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177C942-0BB6-3ADD-BD89-FAE7D6F5790C}"/>
              </a:ext>
            </a:extLst>
          </p:cNvPr>
          <p:cNvSpPr txBox="1"/>
          <p:nvPr/>
        </p:nvSpPr>
        <p:spPr>
          <a:xfrm>
            <a:off x="705229" y="2470526"/>
            <a:ext cx="413288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mn-lt"/>
                <a:cs typeface="+mn-lt"/>
              </a:rPr>
              <a:t>All OF-288s</a:t>
            </a:r>
            <a:endParaRPr lang="en-US"/>
          </a:p>
          <a:p>
            <a:pPr algn="ctr"/>
            <a:endParaRPr lang="en-US"/>
          </a:p>
          <a:p>
            <a:pPr algn="ctr"/>
            <a:r>
              <a:rPr lang="en-US"/>
              <a:t>All Travel, IF none to the conditions listed to the right are present</a:t>
            </a:r>
          </a:p>
        </p:txBody>
      </p:sp>
      <p:sp>
        <p:nvSpPr>
          <p:cNvPr id="9" name="TextBox 8">
            <a:extLst>
              <a:ext uri="{FF2B5EF4-FFF2-40B4-BE49-F238E27FC236}">
                <a16:creationId xmlns:a16="http://schemas.microsoft.com/office/drawing/2014/main" id="{A168B38C-8707-9B96-37CA-8DD99B34F521}"/>
              </a:ext>
            </a:extLst>
          </p:cNvPr>
          <p:cNvSpPr txBox="1"/>
          <p:nvPr/>
        </p:nvSpPr>
        <p:spPr>
          <a:xfrm>
            <a:off x="6164243" y="2378193"/>
            <a:ext cx="517901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Travel Only, IF...</a:t>
            </a:r>
          </a:p>
          <a:p>
            <a:pPr algn="ctr"/>
            <a:endParaRPr lang="en-US"/>
          </a:p>
          <a:p>
            <a:pPr marL="285750" indent="-285750" algn="ctr">
              <a:buFont typeface="Arial"/>
              <a:buChar char="•"/>
            </a:pPr>
            <a:r>
              <a:rPr lang="en-US"/>
              <a:t>Lodging over per diem</a:t>
            </a:r>
          </a:p>
          <a:p>
            <a:pPr marL="285750" indent="-285750" algn="ctr">
              <a:buFont typeface="Arial"/>
              <a:buChar char="•"/>
            </a:pPr>
            <a:r>
              <a:rPr lang="en-US"/>
              <a:t>Training related travel</a:t>
            </a:r>
          </a:p>
          <a:p>
            <a:pPr marL="285750" indent="-285750" algn="ctr">
              <a:buFont typeface="Arial"/>
              <a:buChar char="•"/>
            </a:pPr>
            <a:r>
              <a:rPr lang="en-US"/>
              <a:t>Rental Vehicle rented by AD</a:t>
            </a:r>
          </a:p>
          <a:p>
            <a:pPr marL="285750" indent="-285750" algn="ctr">
              <a:buFont typeface="Arial"/>
              <a:buChar char="•"/>
            </a:pPr>
            <a:r>
              <a:rPr lang="en-US"/>
              <a:t>Misc reimbursements outside standard incident business </a:t>
            </a:r>
            <a:r>
              <a:rPr lang="en-US" err="1"/>
              <a:t>allowables</a:t>
            </a:r>
            <a:r>
              <a:rPr lang="en-US"/>
              <a:t> </a:t>
            </a:r>
          </a:p>
          <a:p>
            <a:pPr marL="285750" indent="-285750" algn="ctr">
              <a:buFont typeface="Arial"/>
              <a:buChar char="•"/>
            </a:pPr>
            <a:r>
              <a:rPr lang="en-US"/>
              <a:t>Incident assignment OVER 30 days long</a:t>
            </a:r>
          </a:p>
          <a:p>
            <a:pPr marL="285750" indent="-285750" algn="ctr">
              <a:buFont typeface="Arial"/>
              <a:buChar char="•"/>
            </a:pPr>
            <a:r>
              <a:rPr lang="en-US">
                <a:ea typeface="+mn-lt"/>
                <a:cs typeface="+mn-lt"/>
                <a:hlinkClick r:id="rId2"/>
              </a:rPr>
              <a:t>https://www.fs.usda.gov/sites/default/files/2022-05/2022usfscasualtravelpolicy.pdf</a:t>
            </a:r>
            <a:endParaRPr lang="en-US">
              <a:ea typeface="+mn-lt"/>
              <a:cs typeface="+mn-lt"/>
            </a:endParaRPr>
          </a:p>
          <a:p>
            <a:pPr marL="285750" indent="-285750" algn="ctr">
              <a:buFont typeface="Arial"/>
              <a:buChar char="•"/>
            </a:pPr>
            <a:endParaRPr lang="en-US"/>
          </a:p>
        </p:txBody>
      </p:sp>
      <p:sp>
        <p:nvSpPr>
          <p:cNvPr id="10" name="Arrow: Down 9">
            <a:extLst>
              <a:ext uri="{FF2B5EF4-FFF2-40B4-BE49-F238E27FC236}">
                <a16:creationId xmlns:a16="http://schemas.microsoft.com/office/drawing/2014/main" id="{4815070F-A887-652F-4BEE-B03478D20004}"/>
              </a:ext>
            </a:extLst>
          </p:cNvPr>
          <p:cNvSpPr/>
          <p:nvPr/>
        </p:nvSpPr>
        <p:spPr>
          <a:xfrm>
            <a:off x="2648304" y="3852794"/>
            <a:ext cx="346363" cy="277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0BDAAA2E-A80B-A705-8BF2-6002BF935F07}"/>
              </a:ext>
            </a:extLst>
          </p:cNvPr>
          <p:cNvSpPr/>
          <p:nvPr/>
        </p:nvSpPr>
        <p:spPr>
          <a:xfrm rot="-5400000">
            <a:off x="4931865" y="3192800"/>
            <a:ext cx="346363" cy="277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A6FE846-78C8-B5A1-7689-2033A2362A7C}"/>
              </a:ext>
            </a:extLst>
          </p:cNvPr>
          <p:cNvSpPr txBox="1"/>
          <p:nvPr/>
        </p:nvSpPr>
        <p:spPr>
          <a:xfrm>
            <a:off x="640864" y="4380497"/>
            <a:ext cx="470760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Once submitted, typically 5-7 days to process, unless National Preparedness Level is 4 or 5 and ASC has increased workload.</a:t>
            </a:r>
          </a:p>
        </p:txBody>
      </p:sp>
    </p:spTree>
    <p:extLst>
      <p:ext uri="{BB962C8B-B14F-4D97-AF65-F5344CB8AC3E}">
        <p14:creationId xmlns:p14="http://schemas.microsoft.com/office/powerpoint/2010/main" val="23963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animBg="1"/>
      <p:bldP spid="11"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02E1-5A56-8FF0-3B21-BBEBAF587F1C}"/>
              </a:ext>
            </a:extLst>
          </p:cNvPr>
          <p:cNvSpPr>
            <a:spLocks noGrp="1"/>
          </p:cNvSpPr>
          <p:nvPr>
            <p:ph type="title"/>
          </p:nvPr>
        </p:nvSpPr>
        <p:spPr/>
        <p:txBody>
          <a:bodyPr/>
          <a:lstStyle/>
          <a:p>
            <a:r>
              <a:rPr lang="en-US"/>
              <a:t>Reimbursement Process:</a:t>
            </a:r>
          </a:p>
        </p:txBody>
      </p:sp>
      <p:sp>
        <p:nvSpPr>
          <p:cNvPr id="3" name="TextBox 2">
            <a:extLst>
              <a:ext uri="{FF2B5EF4-FFF2-40B4-BE49-F238E27FC236}">
                <a16:creationId xmlns:a16="http://schemas.microsoft.com/office/drawing/2014/main" id="{0628A378-551B-B965-C3A6-C6B39B7FE566}"/>
              </a:ext>
            </a:extLst>
          </p:cNvPr>
          <p:cNvSpPr txBox="1"/>
          <p:nvPr/>
        </p:nvSpPr>
        <p:spPr>
          <a:xfrm>
            <a:off x="1919472" y="2862072"/>
            <a:ext cx="766344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t>Travel Worksheet &amp; OF-288 Example</a:t>
            </a:r>
          </a:p>
        </p:txBody>
      </p:sp>
    </p:spTree>
    <p:extLst>
      <p:ext uri="{BB962C8B-B14F-4D97-AF65-F5344CB8AC3E}">
        <p14:creationId xmlns:p14="http://schemas.microsoft.com/office/powerpoint/2010/main" val="238198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5297-7942-DC6A-E9A2-37E62DDF4CFF}"/>
              </a:ext>
            </a:extLst>
          </p:cNvPr>
          <p:cNvSpPr>
            <a:spLocks noGrp="1"/>
          </p:cNvSpPr>
          <p:nvPr>
            <p:ph type="title"/>
          </p:nvPr>
        </p:nvSpPr>
        <p:spPr/>
        <p:txBody>
          <a:bodyPr/>
          <a:lstStyle/>
          <a:p>
            <a:r>
              <a:rPr lang="en-US"/>
              <a:t>Incident Business Reminders</a:t>
            </a:r>
          </a:p>
        </p:txBody>
      </p:sp>
      <p:sp>
        <p:nvSpPr>
          <p:cNvPr id="5" name="TextBox 4">
            <a:extLst>
              <a:ext uri="{FF2B5EF4-FFF2-40B4-BE49-F238E27FC236}">
                <a16:creationId xmlns:a16="http://schemas.microsoft.com/office/drawing/2014/main" id="{868929BF-946D-9B0C-364D-3F22D2ADF951}"/>
              </a:ext>
            </a:extLst>
          </p:cNvPr>
          <p:cNvSpPr txBox="1"/>
          <p:nvPr/>
        </p:nvSpPr>
        <p:spPr>
          <a:xfrm>
            <a:off x="288656" y="2059131"/>
            <a:ext cx="115611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u="sng">
                <a:latin typeface="Calibri"/>
                <a:cs typeface="Calibri"/>
              </a:rPr>
              <a:t>No AD Casual Hire shall mobilize to an incident or attend training without a completed and signed Casual Hire Form if they plan to be reimbursed or covered by the Northeast AD Hub and USDA Forest Service. </a:t>
            </a:r>
            <a:endParaRPr lang="en-US">
              <a:ea typeface="+mn-lt"/>
              <a:cs typeface="+mn-lt"/>
            </a:endParaRPr>
          </a:p>
          <a:p>
            <a:pPr algn="l"/>
            <a:endParaRPr lang="en-US"/>
          </a:p>
        </p:txBody>
      </p:sp>
      <p:sp>
        <p:nvSpPr>
          <p:cNvPr id="6" name="TextBox 5">
            <a:extLst>
              <a:ext uri="{FF2B5EF4-FFF2-40B4-BE49-F238E27FC236}">
                <a16:creationId xmlns:a16="http://schemas.microsoft.com/office/drawing/2014/main" id="{C3009602-21AE-A7C4-432E-313E3A2D5F27}"/>
              </a:ext>
            </a:extLst>
          </p:cNvPr>
          <p:cNvSpPr txBox="1"/>
          <p:nvPr/>
        </p:nvSpPr>
        <p:spPr>
          <a:xfrm>
            <a:off x="74087" y="2829790"/>
            <a:ext cx="1211920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a:cs typeface="Calibri"/>
              </a:rPr>
              <a:t>Paperwork from previous assignment must be completed and correct BEFORE going available for next assignment.</a:t>
            </a:r>
            <a:endParaRPr lang="en-US">
              <a:ea typeface="+mn-lt"/>
              <a:cs typeface="+mn-lt"/>
            </a:endParaRPr>
          </a:p>
          <a:p>
            <a:endParaRPr lang="en-US">
              <a:ea typeface="+mn-lt"/>
              <a:cs typeface="+mn-lt"/>
            </a:endParaRPr>
          </a:p>
          <a:p>
            <a:pPr algn="l"/>
            <a:endParaRPr lang="en-US"/>
          </a:p>
        </p:txBody>
      </p:sp>
      <p:sp>
        <p:nvSpPr>
          <p:cNvPr id="8" name="TextBox 7">
            <a:extLst>
              <a:ext uri="{FF2B5EF4-FFF2-40B4-BE49-F238E27FC236}">
                <a16:creationId xmlns:a16="http://schemas.microsoft.com/office/drawing/2014/main" id="{51CBD9B0-8CF9-2FFF-D6AE-911E888CFDEC}"/>
              </a:ext>
            </a:extLst>
          </p:cNvPr>
          <p:cNvSpPr txBox="1"/>
          <p:nvPr/>
        </p:nvSpPr>
        <p:spPr>
          <a:xfrm>
            <a:off x="3257022" y="3434870"/>
            <a:ext cx="52550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rebuchet MS"/>
                <a:cs typeface="Calibri"/>
              </a:rPr>
              <a:t>Show a lunch break on your Incident Time Report</a:t>
            </a:r>
          </a:p>
        </p:txBody>
      </p:sp>
      <p:sp>
        <p:nvSpPr>
          <p:cNvPr id="9" name="TextBox 8">
            <a:extLst>
              <a:ext uri="{FF2B5EF4-FFF2-40B4-BE49-F238E27FC236}">
                <a16:creationId xmlns:a16="http://schemas.microsoft.com/office/drawing/2014/main" id="{B5C5641A-10EF-24CE-C721-72EF4C66069E}"/>
              </a:ext>
            </a:extLst>
          </p:cNvPr>
          <p:cNvSpPr txBox="1"/>
          <p:nvPr/>
        </p:nvSpPr>
        <p:spPr>
          <a:xfrm>
            <a:off x="3631950" y="4028629"/>
            <a:ext cx="45052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t>Mandatory</a:t>
            </a:r>
            <a:r>
              <a:rPr lang="en-US" dirty="0"/>
              <a:t> Trainings are reimbursable, milage to and from is not</a:t>
            </a:r>
          </a:p>
        </p:txBody>
      </p:sp>
      <p:sp>
        <p:nvSpPr>
          <p:cNvPr id="10" name="TextBox 9">
            <a:extLst>
              <a:ext uri="{FF2B5EF4-FFF2-40B4-BE49-F238E27FC236}">
                <a16:creationId xmlns:a16="http://schemas.microsoft.com/office/drawing/2014/main" id="{EB3A5ADD-E4C1-C765-73F0-A3940FBEAD97}"/>
              </a:ext>
            </a:extLst>
          </p:cNvPr>
          <p:cNvSpPr txBox="1"/>
          <p:nvPr/>
        </p:nvSpPr>
        <p:spPr>
          <a:xfrm>
            <a:off x="646112" y="4929309"/>
            <a:ext cx="109484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You CAN submit your time at incident (get </a:t>
            </a:r>
            <a:r>
              <a:rPr lang="en-US" i="1"/>
              <a:t>Batch Number</a:t>
            </a:r>
            <a:r>
              <a:rPr lang="en-US"/>
              <a:t> and/or contact for who you submit to)</a:t>
            </a:r>
          </a:p>
        </p:txBody>
      </p:sp>
      <p:sp>
        <p:nvSpPr>
          <p:cNvPr id="3" name="TextBox 2">
            <a:extLst>
              <a:ext uri="{FF2B5EF4-FFF2-40B4-BE49-F238E27FC236}">
                <a16:creationId xmlns:a16="http://schemas.microsoft.com/office/drawing/2014/main" id="{CC33192F-2590-0759-6521-8967D554D3B3}"/>
              </a:ext>
            </a:extLst>
          </p:cNvPr>
          <p:cNvSpPr txBox="1"/>
          <p:nvPr/>
        </p:nvSpPr>
        <p:spPr>
          <a:xfrm>
            <a:off x="90408" y="5915236"/>
            <a:ext cx="11759396" cy="338554"/>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rPr>
              <a:t>Reference Casual Hire policy as well as NWCG, Forest Service and Incident Business Management Guides as needed</a:t>
            </a:r>
          </a:p>
        </p:txBody>
      </p:sp>
    </p:spTree>
    <p:extLst>
      <p:ext uri="{BB962C8B-B14F-4D97-AF65-F5344CB8AC3E}">
        <p14:creationId xmlns:p14="http://schemas.microsoft.com/office/powerpoint/2010/main" val="350807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C626-A184-EC57-3939-DBE231D66A4B}"/>
              </a:ext>
            </a:extLst>
          </p:cNvPr>
          <p:cNvSpPr>
            <a:spLocks noGrp="1"/>
          </p:cNvSpPr>
          <p:nvPr>
            <p:ph type="title"/>
          </p:nvPr>
        </p:nvSpPr>
        <p:spPr>
          <a:xfrm>
            <a:off x="591512" y="63308"/>
            <a:ext cx="10905066" cy="1156378"/>
          </a:xfrm>
          <a:effectLst>
            <a:outerShdw blurRad="88900" dist="38100" dir="2700000" algn="tl" rotWithShape="0">
              <a:prstClr val="black">
                <a:alpha val="30000"/>
              </a:prstClr>
            </a:outerShdw>
          </a:effectLst>
        </p:spPr>
        <p:txBody>
          <a:bodyPr vert="horz" lIns="91440" tIns="45720" rIns="91440" bIns="45720" rtlCol="0" anchor="b">
            <a:normAutofit fontScale="90000"/>
          </a:bodyPr>
          <a:lstStyle/>
          <a:p>
            <a:pPr algn="ctr"/>
            <a:r>
              <a:rPr lang="en-US" sz="7200"/>
              <a:t>Helpful Links</a:t>
            </a:r>
          </a:p>
        </p:txBody>
      </p:sp>
      <p:sp>
        <p:nvSpPr>
          <p:cNvPr id="3" name="TextBox 2">
            <a:extLst>
              <a:ext uri="{FF2B5EF4-FFF2-40B4-BE49-F238E27FC236}">
                <a16:creationId xmlns:a16="http://schemas.microsoft.com/office/drawing/2014/main" id="{D01A3239-6D5D-6320-2142-FA1D59712569}"/>
              </a:ext>
            </a:extLst>
          </p:cNvPr>
          <p:cNvSpPr txBox="1"/>
          <p:nvPr/>
        </p:nvSpPr>
        <p:spPr>
          <a:xfrm>
            <a:off x="240019" y="1458628"/>
            <a:ext cx="11711961" cy="47243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a:t>USDA Forest Service, Incident Business Practices Personnel: </a:t>
            </a:r>
            <a:r>
              <a:rPr lang="en-US" sz="1500" b="1">
                <a:ea typeface="+mn-lt"/>
                <a:cs typeface="+mn-lt"/>
                <a:hlinkClick r:id="rId2">
                  <a:extLst>
                    <a:ext uri="{A12FA001-AC4F-418D-AE19-62706E023703}">
                      <ahyp:hlinkClr xmlns:ahyp="http://schemas.microsoft.com/office/drawing/2018/hyperlinkcolor" val="tx"/>
                    </a:ext>
                  </a:extLst>
                </a:hlinkClick>
              </a:rPr>
              <a:t>https://www.fs.usda.gov/managing-land/fire/ibp/personnel</a:t>
            </a:r>
          </a:p>
          <a:p>
            <a:pPr marL="285750" indent="-285750">
              <a:buFont typeface="Arial"/>
              <a:buChar char="•"/>
            </a:pPr>
            <a:r>
              <a:rPr lang="en-US" sz="1500" b="1"/>
              <a:t>Includes AD Pay Plan, Travel Policy and Guidance, ECI Report and additional helpful information for Casual Hires</a:t>
            </a:r>
          </a:p>
          <a:p>
            <a:endParaRPr lang="en-US" sz="1500" b="1"/>
          </a:p>
          <a:p>
            <a:r>
              <a:rPr lang="en-US" sz="1500" b="1" err="1"/>
              <a:t>FireNet</a:t>
            </a:r>
            <a:r>
              <a:rPr lang="en-US" sz="1500" b="1"/>
              <a:t> Website: </a:t>
            </a:r>
            <a:r>
              <a:rPr lang="en-US" sz="1500" b="1">
                <a:ea typeface="+mn-lt"/>
                <a:cs typeface="+mn-lt"/>
                <a:hlinkClick r:id="rId3">
                  <a:extLst>
                    <a:ext uri="{A12FA001-AC4F-418D-AE19-62706E023703}">
                      <ahyp:hlinkClr xmlns:ahyp="http://schemas.microsoft.com/office/drawing/2018/hyperlinkcolor" val="tx"/>
                    </a:ext>
                  </a:extLst>
                </a:hlinkClick>
              </a:rPr>
              <a:t>https://www.firenet.gov/</a:t>
            </a:r>
            <a:endParaRPr lang="en-US" sz="1500" b="1"/>
          </a:p>
          <a:p>
            <a:endParaRPr lang="en-US" sz="1500" b="1"/>
          </a:p>
          <a:p>
            <a:r>
              <a:rPr lang="en-US" sz="1500" b="1"/>
              <a:t>NERV Website: </a:t>
            </a:r>
            <a:r>
              <a:rPr lang="en-US" sz="1500" b="1">
                <a:ea typeface="+mn-lt"/>
                <a:cs typeface="+mn-lt"/>
                <a:hlinkClick r:id="rId4">
                  <a:extLst>
                    <a:ext uri="{A12FA001-AC4F-418D-AE19-62706E023703}">
                      <ahyp:hlinkClr xmlns:ahyp="http://schemas.microsoft.com/office/drawing/2018/hyperlinkcolor" val="tx"/>
                    </a:ext>
                  </a:extLst>
                </a:hlinkClick>
              </a:rPr>
              <a:t>https://nerv.firenet.gov/</a:t>
            </a:r>
            <a:endParaRPr lang="en-US" sz="1500" b="1"/>
          </a:p>
          <a:p>
            <a:endParaRPr lang="en-US" sz="1500" b="1"/>
          </a:p>
          <a:p>
            <a:r>
              <a:rPr lang="en-US" sz="1500" b="1"/>
              <a:t>NWCG Standards for Interagency Incident Business Management: </a:t>
            </a:r>
            <a:r>
              <a:rPr lang="en-US" sz="1500" b="1">
                <a:ea typeface="+mn-lt"/>
                <a:cs typeface="+mn-lt"/>
                <a:hlinkClick r:id="rId5">
                  <a:extLst>
                    <a:ext uri="{A12FA001-AC4F-418D-AE19-62706E023703}">
                      <ahyp:hlinkClr xmlns:ahyp="http://schemas.microsoft.com/office/drawing/2018/hyperlinkcolor" val="tx"/>
                    </a:ext>
                  </a:extLst>
                </a:hlinkClick>
              </a:rPr>
              <a:t>https://www.nwcg.gov/publications/902</a:t>
            </a:r>
            <a:endParaRPr lang="en-US" sz="1500" b="1"/>
          </a:p>
          <a:p>
            <a:endParaRPr lang="en-US" sz="1500" b="1"/>
          </a:p>
          <a:p>
            <a:r>
              <a:rPr lang="en-US" sz="1500" b="1"/>
              <a:t>GSA – Per Diem Rates: </a:t>
            </a:r>
            <a:r>
              <a:rPr lang="en-US" sz="1500" b="1">
                <a:ea typeface="+mn-lt"/>
                <a:cs typeface="+mn-lt"/>
                <a:hlinkClick r:id="rId6">
                  <a:extLst>
                    <a:ext uri="{A12FA001-AC4F-418D-AE19-62706E023703}">
                      <ahyp:hlinkClr xmlns:ahyp="http://schemas.microsoft.com/office/drawing/2018/hyperlinkcolor" val="tx"/>
                    </a:ext>
                  </a:extLst>
                </a:hlinkClick>
              </a:rPr>
              <a:t>https://www.gsa.gov/travel/plan-book/per-diem-rates</a:t>
            </a:r>
            <a:endParaRPr lang="en-US" sz="1500" b="1"/>
          </a:p>
          <a:p>
            <a:endParaRPr lang="en-US" sz="1500" b="1"/>
          </a:p>
          <a:p>
            <a:r>
              <a:rPr lang="en-US" sz="1500" b="1"/>
              <a:t>Forest Service Fire and Aviation Qualification Guide: </a:t>
            </a:r>
            <a:r>
              <a:rPr lang="en-US" sz="1500" b="1">
                <a:ea typeface="+mn-lt"/>
                <a:cs typeface="+mn-lt"/>
                <a:hlinkClick r:id="rId7">
                  <a:extLst>
                    <a:ext uri="{A12FA001-AC4F-418D-AE19-62706E023703}">
                      <ahyp:hlinkClr xmlns:ahyp="http://schemas.microsoft.com/office/drawing/2018/hyperlinkcolor" val="tx"/>
                    </a:ext>
                  </a:extLst>
                </a:hlinkClick>
              </a:rPr>
              <a:t>https://gacc.nifc.gov/rmcc/dispatch_centers/r2gjc/training/fsfaqg.pdf</a:t>
            </a:r>
            <a:endParaRPr lang="en-US" sz="1500" b="1"/>
          </a:p>
          <a:p>
            <a:endParaRPr lang="en-US" sz="1500" b="1"/>
          </a:p>
          <a:p>
            <a:r>
              <a:rPr lang="en-US" sz="1500" b="1"/>
              <a:t>Interagency Standards for Fire and Fire Aviation Operations: </a:t>
            </a:r>
            <a:r>
              <a:rPr lang="en-US" sz="1500" b="1">
                <a:ea typeface="+mn-lt"/>
                <a:cs typeface="+mn-lt"/>
                <a:hlinkClick r:id="rId8">
                  <a:extLst>
                    <a:ext uri="{A12FA001-AC4F-418D-AE19-62706E023703}">
                      <ahyp:hlinkClr xmlns:ahyp="http://schemas.microsoft.com/office/drawing/2018/hyperlinkcolor" val="tx"/>
                    </a:ext>
                  </a:extLst>
                </a:hlinkClick>
              </a:rPr>
              <a:t>https://www.nifc.gov/standards/guides/red-book</a:t>
            </a:r>
            <a:endParaRPr lang="en-US" sz="1500" b="1">
              <a:ea typeface="+mn-lt"/>
              <a:cs typeface="+mn-lt"/>
            </a:endParaRPr>
          </a:p>
          <a:p>
            <a:pPr marL="285750" indent="-285750">
              <a:buFont typeface="Arial"/>
              <a:buChar char="•"/>
            </a:pPr>
            <a:r>
              <a:rPr lang="en-US" sz="1500" b="1"/>
              <a:t>Red Book</a:t>
            </a:r>
          </a:p>
          <a:p>
            <a:endParaRPr lang="en-US" sz="1500" b="1"/>
          </a:p>
          <a:p>
            <a:pPr>
              <a:buFont typeface="Arial"/>
            </a:pPr>
            <a:r>
              <a:rPr lang="en-US" sz="1500" b="1"/>
              <a:t>National Wildfire Coordinating Group (NWCG): </a:t>
            </a:r>
            <a:r>
              <a:rPr lang="en-US" sz="1500" b="1">
                <a:ea typeface="+mn-lt"/>
                <a:cs typeface="+mn-lt"/>
                <a:hlinkClick r:id="rId9">
                  <a:extLst>
                    <a:ext uri="{A12FA001-AC4F-418D-AE19-62706E023703}">
                      <ahyp:hlinkClr xmlns:ahyp="http://schemas.microsoft.com/office/drawing/2018/hyperlinkcolor" val="tx"/>
                    </a:ext>
                  </a:extLst>
                </a:hlinkClick>
              </a:rPr>
              <a:t>https://www.nwcg.gov/</a:t>
            </a:r>
            <a:endParaRPr lang="en-US" sz="1500" b="1"/>
          </a:p>
          <a:p>
            <a:pPr>
              <a:buFont typeface="Arial"/>
            </a:pPr>
            <a:endParaRPr lang="en-US" sz="1500" b="1"/>
          </a:p>
          <a:p>
            <a:pPr>
              <a:buFont typeface="Arial"/>
            </a:pPr>
            <a:r>
              <a:rPr lang="en-US" sz="1500" b="1"/>
              <a:t>Northeast Forest Fire Protection Compact (NFFPC):</a:t>
            </a:r>
            <a:r>
              <a:rPr lang="en-US" sz="1500" b="1">
                <a:solidFill>
                  <a:srgbClr val="0070C0"/>
                </a:solidFill>
              </a:rPr>
              <a:t> </a:t>
            </a:r>
            <a:r>
              <a:rPr lang="en-US" sz="1500" b="1">
                <a:solidFill>
                  <a:srgbClr val="0070C0"/>
                </a:solidFill>
                <a:ea typeface="+mn-lt"/>
                <a:cs typeface="+mn-lt"/>
                <a:hlinkClick r:id="rId10">
                  <a:extLst>
                    <a:ext uri="{A12FA001-AC4F-418D-AE19-62706E023703}">
                      <ahyp:hlinkClr xmlns:ahyp="http://schemas.microsoft.com/office/drawing/2018/hyperlinkcolor" val="tx"/>
                    </a:ext>
                  </a:extLst>
                </a:hlinkClick>
              </a:rPr>
              <a:t>https://www.nffpc.org/en/necc/northeast-ad-hub-program </a:t>
            </a:r>
            <a:endParaRPr lang="en-US" sz="1500" b="1">
              <a:solidFill>
                <a:srgbClr val="0070C0"/>
              </a:solidFill>
            </a:endParaRPr>
          </a:p>
          <a:p>
            <a:endParaRPr lang="en-US" sz="1600"/>
          </a:p>
        </p:txBody>
      </p:sp>
    </p:spTree>
    <p:extLst>
      <p:ext uri="{BB962C8B-B14F-4D97-AF65-F5344CB8AC3E}">
        <p14:creationId xmlns:p14="http://schemas.microsoft.com/office/powerpoint/2010/main" val="270778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1F45-1781-4096-9A4D-586DB2B39AFD}"/>
              </a:ext>
            </a:extLst>
          </p:cNvPr>
          <p:cNvSpPr>
            <a:spLocks noGrp="1"/>
          </p:cNvSpPr>
          <p:nvPr>
            <p:ph type="title"/>
          </p:nvPr>
        </p:nvSpPr>
        <p:spPr>
          <a:xfrm>
            <a:off x="646112" y="452718"/>
            <a:ext cx="4165580" cy="1400530"/>
          </a:xfrm>
        </p:spPr>
        <p:txBody>
          <a:bodyPr>
            <a:normAutofit/>
          </a:bodyPr>
          <a:lstStyle/>
          <a:p>
            <a:r>
              <a:rPr lang="en-US"/>
              <a:t>Administration:</a:t>
            </a:r>
          </a:p>
        </p:txBody>
      </p:sp>
      <p:sp>
        <p:nvSpPr>
          <p:cNvPr id="19" name="Freeform 23">
            <a:extLst>
              <a:ext uri="{FF2B5EF4-FFF2-40B4-BE49-F238E27FC236}">
                <a16:creationId xmlns:a16="http://schemas.microsoft.com/office/drawing/2014/main" id="{1A165A8D-887E-4675-BEEB-E8DB52B57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8" name="Freeform 5">
            <a:extLst>
              <a:ext uri="{FF2B5EF4-FFF2-40B4-BE49-F238E27FC236}">
                <a16:creationId xmlns:a16="http://schemas.microsoft.com/office/drawing/2014/main" id="{F1911C94-D0FD-48A9-BE3D-A8781726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sp>
        <p:nvSpPr>
          <p:cNvPr id="20" name="Rectangle 19">
            <a:extLst>
              <a:ext uri="{FF2B5EF4-FFF2-40B4-BE49-F238E27FC236}">
                <a16:creationId xmlns:a16="http://schemas.microsoft.com/office/drawing/2014/main" id="{AF9F95BD-CC4C-44E9-9DCE-594CFD9C9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0"/>
            <a:ext cx="6098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posing for a photo&#10;&#10;AI-generated content may be incorrect.">
            <a:extLst>
              <a:ext uri="{FF2B5EF4-FFF2-40B4-BE49-F238E27FC236}">
                <a16:creationId xmlns:a16="http://schemas.microsoft.com/office/drawing/2014/main" id="{ACCC9242-FEF4-BF06-C06F-072AC2D4F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10" y="1095251"/>
            <a:ext cx="5449471" cy="2329648"/>
          </a:xfrm>
          <a:prstGeom prst="rect">
            <a:avLst/>
          </a:prstGeom>
          <a:effectLst/>
        </p:spPr>
      </p:pic>
      <p:sp>
        <p:nvSpPr>
          <p:cNvPr id="22" name="Rectangle 21">
            <a:extLst>
              <a:ext uri="{FF2B5EF4-FFF2-40B4-BE49-F238E27FC236}">
                <a16:creationId xmlns:a16="http://schemas.microsoft.com/office/drawing/2014/main" id="{06DA3C80-620E-4152-8657-94662219E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16858B3-890A-46AC-A5B3-876BDC65C71E}"/>
              </a:ext>
            </a:extLst>
          </p:cNvPr>
          <p:cNvSpPr>
            <a:spLocks noGrp="1"/>
          </p:cNvSpPr>
          <p:nvPr>
            <p:ph idx="1"/>
          </p:nvPr>
        </p:nvSpPr>
        <p:spPr>
          <a:xfrm>
            <a:off x="646113" y="2052918"/>
            <a:ext cx="4165146" cy="4195481"/>
          </a:xfrm>
        </p:spPr>
        <p:txBody>
          <a:bodyPr>
            <a:normAutofit/>
          </a:bodyPr>
          <a:lstStyle/>
          <a:p>
            <a:pPr marL="0" indent="0">
              <a:buNone/>
            </a:pPr>
            <a:r>
              <a:rPr lang="en-US">
                <a:effectLst/>
                <a:latin typeface="Calibri" panose="020F0502020204030204" pitchFamily="34" charset="0"/>
                <a:ea typeface="Calibri" panose="020F0502020204030204" pitchFamily="34" charset="0"/>
                <a:cs typeface="Times New Roman" panose="02020603050405020304" pitchFamily="18" charset="0"/>
              </a:rPr>
              <a:t>Correspondence with the Northeast Hub AD Hiring Officials can be made using the following:</a:t>
            </a:r>
          </a:p>
          <a:p>
            <a:r>
              <a:rPr lang="en-US">
                <a:effectLst/>
                <a:latin typeface="Calibri" panose="020F0502020204030204" pitchFamily="34" charset="0"/>
                <a:ea typeface="Calibri" panose="020F0502020204030204" pitchFamily="34" charset="0"/>
                <a:cs typeface="Times New Roman" panose="02020603050405020304" pitchFamily="18" charset="0"/>
              </a:rPr>
              <a:t> </a:t>
            </a:r>
            <a:r>
              <a:rPr lang="en-US" b="1">
                <a:effectLst/>
                <a:latin typeface="Calibri" panose="020F0502020204030204" pitchFamily="34" charset="0"/>
                <a:ea typeface="Calibri" panose="020F0502020204030204" pitchFamily="34" charset="0"/>
                <a:cs typeface="Times New Roman" panose="02020603050405020304" pitchFamily="18" charset="0"/>
              </a:rPr>
              <a:t>Email: nhnecc@firenet.gov </a:t>
            </a:r>
          </a:p>
          <a:p>
            <a:r>
              <a:rPr lang="en-US">
                <a:latin typeface="Calibri" panose="020F0502020204030204" pitchFamily="34" charset="0"/>
                <a:ea typeface="Calibri" panose="020F0502020204030204" pitchFamily="34" charset="0"/>
                <a:cs typeface="Times New Roman" panose="02020603050405020304" pitchFamily="18" charset="0"/>
              </a:rPr>
              <a:t>Call NECC at 603-536-6208</a:t>
            </a:r>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pic>
        <p:nvPicPr>
          <p:cNvPr id="5" name="Picture 4" descr="A picture containing text, table, desk, computer&#10;&#10;Description automatically generated">
            <a:extLst>
              <a:ext uri="{FF2B5EF4-FFF2-40B4-BE49-F238E27FC236}">
                <a16:creationId xmlns:a16="http://schemas.microsoft.com/office/drawing/2014/main" id="{B21275CD-BA67-47BF-9363-4173C1E19AB0}"/>
              </a:ext>
            </a:extLst>
          </p:cNvPr>
          <p:cNvPicPr>
            <a:picLocks noChangeAspect="1"/>
          </p:cNvPicPr>
          <p:nvPr/>
        </p:nvPicPr>
        <p:blipFill>
          <a:blip r:embed="rId5">
            <a:extLst>
              <a:ext uri="{28A0092B-C50C-407E-A947-70E740481C1C}">
                <a14:useLocalDpi xmlns:a14="http://schemas.microsoft.com/office/drawing/2010/main" val="0"/>
              </a:ext>
            </a:extLst>
          </a:blip>
          <a:srcRect t="15138" b="11592"/>
          <a:stretch/>
        </p:blipFill>
        <p:spPr>
          <a:xfrm>
            <a:off x="6342982" y="3802138"/>
            <a:ext cx="4952326" cy="2721427"/>
          </a:xfrm>
          <a:prstGeom prst="rect">
            <a:avLst/>
          </a:prstGeom>
          <a:effectLst/>
        </p:spPr>
      </p:pic>
    </p:spTree>
    <p:extLst>
      <p:ext uri="{BB962C8B-B14F-4D97-AF65-F5344CB8AC3E}">
        <p14:creationId xmlns:p14="http://schemas.microsoft.com/office/powerpoint/2010/main" val="16043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childTnLst>
                                </p:cTn>
                              </p:par>
                              <p:par>
                                <p:cTn id="15" presetID="10" presetClass="entr" presetSubtype="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6180-4075-EDBF-2C72-F9DBA969686C}"/>
              </a:ext>
            </a:extLst>
          </p:cNvPr>
          <p:cNvSpPr>
            <a:spLocks noGrp="1"/>
          </p:cNvSpPr>
          <p:nvPr>
            <p:ph type="title"/>
          </p:nvPr>
        </p:nvSpPr>
        <p:spPr>
          <a:xfrm>
            <a:off x="646111" y="452718"/>
            <a:ext cx="3979155" cy="700109"/>
          </a:xfrm>
        </p:spPr>
        <p:txBody>
          <a:bodyPr/>
          <a:lstStyle/>
          <a:p>
            <a:r>
              <a:rPr lang="en-US"/>
              <a:t>2025 Review</a:t>
            </a:r>
          </a:p>
        </p:txBody>
      </p:sp>
      <p:sp>
        <p:nvSpPr>
          <p:cNvPr id="5" name="TextBox 4">
            <a:extLst>
              <a:ext uri="{FF2B5EF4-FFF2-40B4-BE49-F238E27FC236}">
                <a16:creationId xmlns:a16="http://schemas.microsoft.com/office/drawing/2014/main" id="{54CECBCE-8262-30A9-5084-7D96F7C984B0}"/>
              </a:ext>
            </a:extLst>
          </p:cNvPr>
          <p:cNvSpPr txBox="1"/>
          <p:nvPr/>
        </p:nvSpPr>
        <p:spPr>
          <a:xfrm>
            <a:off x="2115081" y="1068511"/>
            <a:ext cx="7373607" cy="646331"/>
          </a:xfrm>
          <a:prstGeom prst="rect">
            <a:avLst/>
          </a:prstGeom>
          <a:noFill/>
        </p:spPr>
        <p:txBody>
          <a:bodyPr wrap="square">
            <a:spAutoFit/>
          </a:bodyPr>
          <a:lstStyle/>
          <a:p>
            <a:pPr lvl="0"/>
            <a:r>
              <a:rPr lang="en-US" b="1" i="0" baseline="0">
                <a:solidFill>
                  <a:schemeClr val="accent1">
                    <a:lumMod val="60000"/>
                    <a:lumOff val="40000"/>
                  </a:schemeClr>
                </a:solidFill>
              </a:rPr>
              <a:t>138</a:t>
            </a:r>
            <a:r>
              <a:rPr lang="en-US" b="0" i="0" baseline="0"/>
              <a:t> Casual Hires sponsored for 6 Units (WMF, GMF, CTS, RIS, NYS,MAS)</a:t>
            </a:r>
            <a:endParaRPr lang="en-US"/>
          </a:p>
        </p:txBody>
      </p:sp>
      <p:sp>
        <p:nvSpPr>
          <p:cNvPr id="7" name="TextBox 6">
            <a:extLst>
              <a:ext uri="{FF2B5EF4-FFF2-40B4-BE49-F238E27FC236}">
                <a16:creationId xmlns:a16="http://schemas.microsoft.com/office/drawing/2014/main" id="{E2DE942D-89EB-7CE0-DF69-8DEA2678BDF5}"/>
              </a:ext>
            </a:extLst>
          </p:cNvPr>
          <p:cNvSpPr txBox="1"/>
          <p:nvPr/>
        </p:nvSpPr>
        <p:spPr>
          <a:xfrm>
            <a:off x="873749" y="1822780"/>
            <a:ext cx="10010273" cy="369332"/>
          </a:xfrm>
          <a:prstGeom prst="rect">
            <a:avLst/>
          </a:prstGeom>
          <a:noFill/>
        </p:spPr>
        <p:txBody>
          <a:bodyPr wrap="square">
            <a:spAutoFit/>
          </a:bodyPr>
          <a:lstStyle/>
          <a:p>
            <a:pPr lvl="0"/>
            <a:r>
              <a:rPr lang="en-US" b="1" i="0" baseline="0">
                <a:solidFill>
                  <a:schemeClr val="accent1">
                    <a:lumMod val="60000"/>
                    <a:lumOff val="40000"/>
                  </a:schemeClr>
                </a:solidFill>
              </a:rPr>
              <a:t>75 </a:t>
            </a:r>
            <a:r>
              <a:rPr lang="en-US" b="0" i="0" baseline="0"/>
              <a:t>travel reimbursements, pay or hiring paperwork submitted/processed for Casual Hires</a:t>
            </a:r>
            <a:endParaRPr lang="en-US"/>
          </a:p>
        </p:txBody>
      </p:sp>
      <p:sp>
        <p:nvSpPr>
          <p:cNvPr id="9" name="TextBox 8">
            <a:extLst>
              <a:ext uri="{FF2B5EF4-FFF2-40B4-BE49-F238E27FC236}">
                <a16:creationId xmlns:a16="http://schemas.microsoft.com/office/drawing/2014/main" id="{82367F71-1AB3-717A-C2AB-40275BF2E5BA}"/>
              </a:ext>
            </a:extLst>
          </p:cNvPr>
          <p:cNvSpPr txBox="1"/>
          <p:nvPr/>
        </p:nvSpPr>
        <p:spPr>
          <a:xfrm>
            <a:off x="4205532" y="2200129"/>
            <a:ext cx="3347411" cy="369332"/>
          </a:xfrm>
          <a:prstGeom prst="rect">
            <a:avLst/>
          </a:prstGeom>
          <a:noFill/>
        </p:spPr>
        <p:txBody>
          <a:bodyPr wrap="square">
            <a:spAutoFit/>
          </a:bodyPr>
          <a:lstStyle/>
          <a:p>
            <a:pPr lvl="0"/>
            <a:r>
              <a:rPr lang="en-US" b="1" i="0" baseline="0">
                <a:solidFill>
                  <a:schemeClr val="accent1">
                    <a:lumMod val="60000"/>
                    <a:lumOff val="40000"/>
                  </a:schemeClr>
                </a:solidFill>
              </a:rPr>
              <a:t>513</a:t>
            </a:r>
            <a:r>
              <a:rPr lang="en-US" b="0" i="0" baseline="0"/>
              <a:t> Flights arranged (total)</a:t>
            </a:r>
            <a:endParaRPr lang="en-US"/>
          </a:p>
        </p:txBody>
      </p:sp>
      <p:sp>
        <p:nvSpPr>
          <p:cNvPr id="11" name="TextBox 10">
            <a:extLst>
              <a:ext uri="{FF2B5EF4-FFF2-40B4-BE49-F238E27FC236}">
                <a16:creationId xmlns:a16="http://schemas.microsoft.com/office/drawing/2014/main" id="{27690E2F-69F1-8F7D-9E28-2F782ADA721D}"/>
              </a:ext>
            </a:extLst>
          </p:cNvPr>
          <p:cNvSpPr txBox="1"/>
          <p:nvPr/>
        </p:nvSpPr>
        <p:spPr>
          <a:xfrm>
            <a:off x="3738752" y="2781561"/>
            <a:ext cx="4280266" cy="369332"/>
          </a:xfrm>
          <a:prstGeom prst="rect">
            <a:avLst/>
          </a:prstGeom>
          <a:noFill/>
        </p:spPr>
        <p:txBody>
          <a:bodyPr wrap="square">
            <a:spAutoFit/>
          </a:bodyPr>
          <a:lstStyle/>
          <a:p>
            <a:pPr lvl="0"/>
            <a:r>
              <a:rPr lang="en-US" b="1" i="0" baseline="0">
                <a:solidFill>
                  <a:schemeClr val="accent1">
                    <a:lumMod val="60000"/>
                    <a:lumOff val="40000"/>
                  </a:schemeClr>
                </a:solidFill>
              </a:rPr>
              <a:t>194</a:t>
            </a:r>
            <a:r>
              <a:rPr lang="en-US" b="0" i="0" baseline="0"/>
              <a:t> NERV reservations booked (total)</a:t>
            </a:r>
          </a:p>
        </p:txBody>
      </p:sp>
      <p:graphicFrame>
        <p:nvGraphicFramePr>
          <p:cNvPr id="13" name="Table 12">
            <a:extLst>
              <a:ext uri="{FF2B5EF4-FFF2-40B4-BE49-F238E27FC236}">
                <a16:creationId xmlns:a16="http://schemas.microsoft.com/office/drawing/2014/main" id="{689979DC-921E-37A0-9F35-E029336720D1}"/>
              </a:ext>
            </a:extLst>
          </p:cNvPr>
          <p:cNvGraphicFramePr>
            <a:graphicFrameLocks noGrp="1"/>
          </p:cNvGraphicFramePr>
          <p:nvPr>
            <p:extLst>
              <p:ext uri="{D42A27DB-BD31-4B8C-83A1-F6EECF244321}">
                <p14:modId xmlns:p14="http://schemas.microsoft.com/office/powerpoint/2010/main" val="3740992030"/>
              </p:ext>
            </p:extLst>
          </p:nvPr>
        </p:nvGraphicFramePr>
        <p:xfrm>
          <a:off x="2635688" y="3429000"/>
          <a:ext cx="6601968" cy="2987040"/>
        </p:xfrm>
        <a:graphic>
          <a:graphicData uri="http://schemas.openxmlformats.org/drawingml/2006/table">
            <a:tbl>
              <a:tblPr firstRow="1" bandRow="1">
                <a:tableStyleId>{5C22544A-7EE6-4342-B048-85BDC9FD1C3A}</a:tableStyleId>
              </a:tblPr>
              <a:tblGrid>
                <a:gridCol w="3716792">
                  <a:extLst>
                    <a:ext uri="{9D8B030D-6E8A-4147-A177-3AD203B41FA5}">
                      <a16:colId xmlns:a16="http://schemas.microsoft.com/office/drawing/2014/main" val="3330623905"/>
                    </a:ext>
                  </a:extLst>
                </a:gridCol>
                <a:gridCol w="2885176">
                  <a:extLst>
                    <a:ext uri="{9D8B030D-6E8A-4147-A177-3AD203B41FA5}">
                      <a16:colId xmlns:a16="http://schemas.microsoft.com/office/drawing/2014/main" val="4032750010"/>
                    </a:ext>
                  </a:extLst>
                </a:gridCol>
              </a:tblGrid>
              <a:tr h="532326">
                <a:tc>
                  <a:txBody>
                    <a:bodyPr/>
                    <a:lstStyle/>
                    <a:p>
                      <a:r>
                        <a:rPr lang="en-US" sz="1600"/>
                        <a:t>Total Mobilizations: 1217</a:t>
                      </a:r>
                    </a:p>
                  </a:txBody>
                  <a:tcPr/>
                </a:tc>
                <a:tc>
                  <a:txBody>
                    <a:bodyPr/>
                    <a:lstStyle/>
                    <a:p>
                      <a:r>
                        <a:rPr lang="en-US" sz="1600"/>
                        <a:t>Casual Hire Mobilizations: 64*</a:t>
                      </a:r>
                    </a:p>
                  </a:txBody>
                  <a:tcPr/>
                </a:tc>
                <a:extLst>
                  <a:ext uri="{0D108BD9-81ED-4DB2-BD59-A6C34878D82A}">
                    <a16:rowId xmlns:a16="http://schemas.microsoft.com/office/drawing/2014/main" val="1633046137"/>
                  </a:ext>
                </a:extLst>
              </a:tr>
              <a:tr h="308189">
                <a:tc>
                  <a:txBody>
                    <a:bodyPr/>
                    <a:lstStyle/>
                    <a:p>
                      <a:r>
                        <a:rPr lang="en-US" sz="1400"/>
                        <a:t>White Mountain NF</a:t>
                      </a:r>
                    </a:p>
                  </a:txBody>
                  <a:tcPr/>
                </a:tc>
                <a:tc>
                  <a:txBody>
                    <a:bodyPr/>
                    <a:lstStyle/>
                    <a:p>
                      <a:pPr algn="ctr"/>
                      <a:r>
                        <a:rPr lang="en-US" sz="1600"/>
                        <a:t>12</a:t>
                      </a:r>
                    </a:p>
                  </a:txBody>
                  <a:tcPr/>
                </a:tc>
                <a:extLst>
                  <a:ext uri="{0D108BD9-81ED-4DB2-BD59-A6C34878D82A}">
                    <a16:rowId xmlns:a16="http://schemas.microsoft.com/office/drawing/2014/main" val="2129023824"/>
                  </a:ext>
                </a:extLst>
              </a:tr>
              <a:tr h="308189">
                <a:tc>
                  <a:txBody>
                    <a:bodyPr/>
                    <a:lstStyle/>
                    <a:p>
                      <a:r>
                        <a:rPr lang="en-US" sz="1400"/>
                        <a:t>Green Mountain Finger Lakes NF</a:t>
                      </a:r>
                    </a:p>
                  </a:txBody>
                  <a:tcPr/>
                </a:tc>
                <a:tc>
                  <a:txBody>
                    <a:bodyPr/>
                    <a:lstStyle/>
                    <a:p>
                      <a:pPr algn="ctr"/>
                      <a:r>
                        <a:rPr lang="en-US" sz="1600"/>
                        <a:t>12</a:t>
                      </a:r>
                    </a:p>
                  </a:txBody>
                  <a:tcPr/>
                </a:tc>
                <a:extLst>
                  <a:ext uri="{0D108BD9-81ED-4DB2-BD59-A6C34878D82A}">
                    <a16:rowId xmlns:a16="http://schemas.microsoft.com/office/drawing/2014/main" val="1275117119"/>
                  </a:ext>
                </a:extLst>
              </a:tr>
              <a:tr h="308189">
                <a:tc>
                  <a:txBody>
                    <a:bodyPr/>
                    <a:lstStyle/>
                    <a:p>
                      <a:r>
                        <a:rPr lang="en-US" sz="1400"/>
                        <a:t>Connecticut Division of Forestry</a:t>
                      </a:r>
                    </a:p>
                  </a:txBody>
                  <a:tcPr/>
                </a:tc>
                <a:tc>
                  <a:txBody>
                    <a:bodyPr/>
                    <a:lstStyle/>
                    <a:p>
                      <a:pPr algn="ctr"/>
                      <a:r>
                        <a:rPr lang="en-US" sz="1600"/>
                        <a:t>28</a:t>
                      </a:r>
                    </a:p>
                  </a:txBody>
                  <a:tcPr/>
                </a:tc>
                <a:extLst>
                  <a:ext uri="{0D108BD9-81ED-4DB2-BD59-A6C34878D82A}">
                    <a16:rowId xmlns:a16="http://schemas.microsoft.com/office/drawing/2014/main" val="3544554981"/>
                  </a:ext>
                </a:extLst>
              </a:tr>
              <a:tr h="308189">
                <a:tc>
                  <a:txBody>
                    <a:bodyPr/>
                    <a:lstStyle/>
                    <a:p>
                      <a:r>
                        <a:rPr lang="en-US" sz="1400"/>
                        <a:t>New York Div. of Forest Protection</a:t>
                      </a:r>
                    </a:p>
                  </a:txBody>
                  <a:tcPr/>
                </a:tc>
                <a:tc>
                  <a:txBody>
                    <a:bodyPr/>
                    <a:lstStyle/>
                    <a:p>
                      <a:pPr algn="ctr"/>
                      <a:r>
                        <a:rPr lang="en-US" sz="1600"/>
                        <a:t>18</a:t>
                      </a:r>
                    </a:p>
                  </a:txBody>
                  <a:tcPr/>
                </a:tc>
                <a:extLst>
                  <a:ext uri="{0D108BD9-81ED-4DB2-BD59-A6C34878D82A}">
                    <a16:rowId xmlns:a16="http://schemas.microsoft.com/office/drawing/2014/main" val="2209439935"/>
                  </a:ext>
                </a:extLst>
              </a:tr>
              <a:tr h="1038766">
                <a:tc>
                  <a:txBody>
                    <a:bodyPr/>
                    <a:lstStyle/>
                    <a:p>
                      <a:r>
                        <a:rPr lang="en-US" sz="1400"/>
                        <a:t>Rhode Island Div of Forest Environment</a:t>
                      </a:r>
                    </a:p>
                    <a:p>
                      <a:endParaRPr lang="en-US" sz="1400"/>
                    </a:p>
                    <a:p>
                      <a:r>
                        <a:rPr lang="en-US" sz="1400"/>
                        <a:t>Massachusetts bureau of Forest Fire Control</a:t>
                      </a:r>
                    </a:p>
                  </a:txBody>
                  <a:tcPr/>
                </a:tc>
                <a:tc>
                  <a:txBody>
                    <a:bodyPr/>
                    <a:lstStyle/>
                    <a:p>
                      <a:pPr algn="ctr"/>
                      <a:r>
                        <a:rPr lang="en-US" sz="1600"/>
                        <a:t>2</a:t>
                      </a:r>
                    </a:p>
                    <a:p>
                      <a:pPr algn="ctr"/>
                      <a:endParaRPr lang="en-US" sz="1600"/>
                    </a:p>
                    <a:p>
                      <a:pPr algn="ctr"/>
                      <a:r>
                        <a:rPr lang="en-US" sz="1600"/>
                        <a:t>10</a:t>
                      </a:r>
                    </a:p>
                    <a:p>
                      <a:pPr algn="ctr"/>
                      <a:endParaRPr lang="en-US" sz="1600"/>
                    </a:p>
                  </a:txBody>
                  <a:tcPr/>
                </a:tc>
                <a:extLst>
                  <a:ext uri="{0D108BD9-81ED-4DB2-BD59-A6C34878D82A}">
                    <a16:rowId xmlns:a16="http://schemas.microsoft.com/office/drawing/2014/main" val="3656260927"/>
                  </a:ext>
                </a:extLst>
              </a:tr>
            </a:tbl>
          </a:graphicData>
        </a:graphic>
      </p:graphicFrame>
      <p:sp>
        <p:nvSpPr>
          <p:cNvPr id="14" name="TextBox 13">
            <a:extLst>
              <a:ext uri="{FF2B5EF4-FFF2-40B4-BE49-F238E27FC236}">
                <a16:creationId xmlns:a16="http://schemas.microsoft.com/office/drawing/2014/main" id="{6657AB9B-B932-D390-CAB8-5952360F1CD7}"/>
              </a:ext>
            </a:extLst>
          </p:cNvPr>
          <p:cNvSpPr txBox="1"/>
          <p:nvPr/>
        </p:nvSpPr>
        <p:spPr>
          <a:xfrm>
            <a:off x="9765233" y="4156516"/>
            <a:ext cx="1589307" cy="1477328"/>
          </a:xfrm>
          <a:prstGeom prst="rect">
            <a:avLst/>
          </a:prstGeom>
          <a:noFill/>
        </p:spPr>
        <p:txBody>
          <a:bodyPr wrap="square" rtlCol="0">
            <a:spAutoFit/>
          </a:bodyPr>
          <a:lstStyle/>
          <a:p>
            <a:r>
              <a:rPr lang="en-US" sz="1000"/>
              <a:t>*SOFT NUMBERS</a:t>
            </a:r>
          </a:p>
          <a:p>
            <a:r>
              <a:rPr lang="en-US" sz="1000"/>
              <a:t>Not all Casual Hire Training is represented because Resource Order not required and Casual Hire classification in IQCS/IQS can be </a:t>
            </a:r>
            <a:r>
              <a:rPr lang="en-US" sz="1000" err="1"/>
              <a:t>innaccurate</a:t>
            </a:r>
            <a:endParaRPr lang="en-US" sz="1000"/>
          </a:p>
        </p:txBody>
      </p:sp>
    </p:spTree>
    <p:extLst>
      <p:ext uri="{BB962C8B-B14F-4D97-AF65-F5344CB8AC3E}">
        <p14:creationId xmlns:p14="http://schemas.microsoft.com/office/powerpoint/2010/main" val="268777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1F9523-3894-0A06-2E79-5C6BE35880E7}"/>
              </a:ext>
            </a:extLst>
          </p:cNvPr>
          <p:cNvSpPr>
            <a:spLocks noGrp="1"/>
          </p:cNvSpPr>
          <p:nvPr>
            <p:ph type="title"/>
          </p:nvPr>
        </p:nvSpPr>
        <p:spPr>
          <a:xfrm>
            <a:off x="646113" y="452438"/>
            <a:ext cx="3845988" cy="763803"/>
          </a:xfrm>
        </p:spPr>
        <p:txBody>
          <a:bodyPr vert="horz" lIns="91440" tIns="45720" rIns="91440" bIns="45720" rtlCol="0" anchor="t">
            <a:normAutofit/>
          </a:bodyPr>
          <a:lstStyle/>
          <a:p>
            <a:r>
              <a:rPr lang="en-US">
                <a:solidFill>
                  <a:srgbClr val="EBEBEB"/>
                </a:solidFill>
              </a:rPr>
              <a:t>Definitions:</a:t>
            </a:r>
          </a:p>
        </p:txBody>
      </p:sp>
      <p:sp>
        <p:nvSpPr>
          <p:cNvPr id="3" name="Content Placeholder 2">
            <a:extLst>
              <a:ext uri="{FF2B5EF4-FFF2-40B4-BE49-F238E27FC236}">
                <a16:creationId xmlns:a16="http://schemas.microsoft.com/office/drawing/2014/main" id="{584023A6-CFE8-03D6-D4BF-ADC2A3944D8D}"/>
              </a:ext>
            </a:extLst>
          </p:cNvPr>
          <p:cNvSpPr>
            <a:spLocks noGrp="1"/>
          </p:cNvSpPr>
          <p:nvPr>
            <p:ph sz="half" idx="1"/>
          </p:nvPr>
        </p:nvSpPr>
        <p:spPr>
          <a:xfrm>
            <a:off x="881370" y="2201663"/>
            <a:ext cx="4396339" cy="4054674"/>
          </a:xfrm>
        </p:spPr>
        <p:txBody>
          <a:bodyPr vert="horz" lIns="91440" tIns="45720" rIns="91440" bIns="45720" rtlCol="0" anchor="t">
            <a:normAutofit lnSpcReduction="10000"/>
          </a:bodyPr>
          <a:lstStyle/>
          <a:p>
            <a:pPr marL="205740" indent="-205740" defTabSz="329184">
              <a:spcAft>
                <a:spcPts val="600"/>
              </a:spcAft>
              <a:buFont typeface="Arial" panose="020B0604020202020204" pitchFamily="34" charset="0"/>
              <a:buChar char="•"/>
            </a:pPr>
            <a:r>
              <a:rPr lang="en-US" sz="1600" kern="1200">
                <a:latin typeface="Calibri"/>
                <a:cs typeface="Calibri"/>
              </a:rPr>
              <a:t>Hiring Officials are delegated by the Forest Supervisor of the White Mountain NF </a:t>
            </a:r>
            <a:r>
              <a:rPr lang="en-US" sz="1600" kern="1200">
                <a:latin typeface="Calibri"/>
                <a:cs typeface="Times New Roman"/>
              </a:rPr>
              <a:t> </a:t>
            </a:r>
            <a:endParaRPr lang="en-US" sz="1600" kern="1200">
              <a:latin typeface="Calibri"/>
              <a:cs typeface="Times New Roman" panose="02020603050405020304" pitchFamily="18" charset="0"/>
            </a:endParaRPr>
          </a:p>
          <a:p>
            <a:pPr marL="205740" indent="-205740" defTabSz="329184">
              <a:spcAft>
                <a:spcPts val="600"/>
              </a:spcAft>
              <a:buFont typeface="Arial,Sans-Serif" panose="020B0604020202020204" pitchFamily="34" charset="0"/>
              <a:buChar char="•"/>
            </a:pPr>
            <a:r>
              <a:rPr lang="en-US" sz="1600" kern="1200">
                <a:latin typeface="Calibri"/>
                <a:cs typeface="Calibri"/>
              </a:rPr>
              <a:t>At NECC these individuals are Gareth Weaver and Ellen Myers</a:t>
            </a:r>
            <a:r>
              <a:rPr lang="en-US" sz="1600">
                <a:latin typeface="Calibri"/>
                <a:cs typeface="Calibri"/>
              </a:rPr>
              <a:t> (Nick </a:t>
            </a:r>
            <a:r>
              <a:rPr lang="en-US" sz="1600" err="1">
                <a:latin typeface="Calibri"/>
                <a:cs typeface="Calibri"/>
              </a:rPr>
              <a:t>Jeros</a:t>
            </a:r>
            <a:r>
              <a:rPr lang="en-US" sz="1600">
                <a:latin typeface="Calibri"/>
                <a:cs typeface="Calibri"/>
              </a:rPr>
              <a:t> for WMNF)</a:t>
            </a:r>
            <a:endParaRPr lang="en-US" sz="1600" kern="1200">
              <a:latin typeface="Calibri"/>
              <a:ea typeface="Calibri"/>
              <a:cs typeface="Calibri"/>
            </a:endParaRPr>
          </a:p>
          <a:p>
            <a:pPr marL="205740" indent="-205740" defTabSz="329184">
              <a:spcAft>
                <a:spcPts val="600"/>
              </a:spcAft>
              <a:buFont typeface="Arial,Sans-Serif" panose="020B0604020202020204" pitchFamily="34" charset="0"/>
              <a:buChar char="•"/>
            </a:pPr>
            <a:endParaRPr lang="en-US" sz="1600" kern="1200">
              <a:latin typeface="Calibri"/>
              <a:ea typeface="+mn-lt"/>
              <a:cs typeface="Calibri"/>
            </a:endParaRPr>
          </a:p>
          <a:p>
            <a:pPr algn="ctr" defTabSz="329184">
              <a:spcAft>
                <a:spcPts val="600"/>
              </a:spcAft>
            </a:pPr>
            <a:r>
              <a:rPr lang="en-US" sz="1600" kern="1200">
                <a:latin typeface="Calibri"/>
                <a:ea typeface="+mn-lt"/>
                <a:cs typeface="Calibri"/>
              </a:rPr>
              <a:t>ROLES AND RESPONSIBILITIES:</a:t>
            </a:r>
            <a:endParaRPr lang="en-US" sz="1600" kern="1200">
              <a:ea typeface="+mn-lt"/>
              <a:cs typeface="+mn-lt"/>
            </a:endParaRPr>
          </a:p>
          <a:p>
            <a:pPr marL="205740" indent="-205740" defTabSz="329184">
              <a:spcAft>
                <a:spcPts val="600"/>
              </a:spcAft>
              <a:buFont typeface="Arial,Sans-Serif" panose="020B0604020202020204" pitchFamily="34" charset="0"/>
              <a:buChar char="•"/>
            </a:pPr>
            <a:r>
              <a:rPr lang="en-US" sz="1600" kern="1200">
                <a:latin typeface="Calibri"/>
                <a:ea typeface="+mn-lt"/>
                <a:cs typeface="Calibri"/>
              </a:rPr>
              <a:t>Signs your Casual Hire Form</a:t>
            </a:r>
            <a:endParaRPr lang="en-US" sz="1600" kern="1200">
              <a:latin typeface="Trebuchet MS" panose="020B0603020202020204"/>
              <a:ea typeface="+mn-lt"/>
              <a:cs typeface="Calibri"/>
            </a:endParaRPr>
          </a:p>
          <a:p>
            <a:pPr marL="205740" indent="-205740" defTabSz="329184">
              <a:spcAft>
                <a:spcPts val="600"/>
              </a:spcAft>
              <a:buFont typeface="Arial,Sans-Serif" panose="020B0604020202020204" pitchFamily="34" charset="0"/>
              <a:buChar char="•"/>
            </a:pPr>
            <a:r>
              <a:rPr lang="en-US" sz="1600" kern="1200">
                <a:latin typeface="Calibri"/>
                <a:ea typeface="+mn-lt"/>
                <a:cs typeface="Calibri"/>
              </a:rPr>
              <a:t>Reviews initial and annual hiring documents</a:t>
            </a:r>
            <a:endParaRPr lang="en-US" sz="1600" kern="1200">
              <a:latin typeface="Trebuchet MS" panose="020B0603020202020204"/>
              <a:ea typeface="+mn-lt"/>
              <a:cs typeface="Calibri"/>
            </a:endParaRPr>
          </a:p>
          <a:p>
            <a:pPr marL="205740" indent="-205740" defTabSz="329184">
              <a:spcAft>
                <a:spcPts val="600"/>
              </a:spcAft>
              <a:buFont typeface="Arial,Sans-Serif" panose="020B0604020202020204" pitchFamily="34" charset="0"/>
              <a:buChar char="•"/>
            </a:pPr>
            <a:r>
              <a:rPr lang="en-US" sz="1600" kern="1200">
                <a:latin typeface="Calibri"/>
                <a:ea typeface="+mn-lt"/>
                <a:cs typeface="Calibri"/>
              </a:rPr>
              <a:t>Processes time and travel reimbursements</a:t>
            </a:r>
            <a:endParaRPr lang="en-US" sz="1600" kern="1200">
              <a:ea typeface="+mn-lt"/>
              <a:cs typeface="+mn-lt"/>
            </a:endParaRPr>
          </a:p>
          <a:p>
            <a:endParaRPr lang="en-US"/>
          </a:p>
        </p:txBody>
      </p:sp>
      <p:sp>
        <p:nvSpPr>
          <p:cNvPr id="4" name="Content Placeholder 3">
            <a:extLst>
              <a:ext uri="{FF2B5EF4-FFF2-40B4-BE49-F238E27FC236}">
                <a16:creationId xmlns:a16="http://schemas.microsoft.com/office/drawing/2014/main" id="{CD83DEFB-C76A-B354-C34D-94F796F63812}"/>
              </a:ext>
            </a:extLst>
          </p:cNvPr>
          <p:cNvSpPr>
            <a:spLocks noGrp="1"/>
          </p:cNvSpPr>
          <p:nvPr>
            <p:ph sz="half" idx="2"/>
          </p:nvPr>
        </p:nvSpPr>
        <p:spPr>
          <a:xfrm>
            <a:off x="5654493" y="2201663"/>
            <a:ext cx="5460350" cy="4200245"/>
          </a:xfrm>
        </p:spPr>
        <p:txBody>
          <a:bodyPr vert="horz" lIns="91440" tIns="45720" rIns="91440" bIns="45720" rtlCol="0" anchor="t">
            <a:normAutofit lnSpcReduction="10000"/>
          </a:bodyPr>
          <a:lstStyle/>
          <a:p>
            <a:pPr defTabSz="329184">
              <a:spcAft>
                <a:spcPts val="600"/>
              </a:spcAft>
              <a:buFont typeface="Wingdings" panose="05000000000000000000" pitchFamily="2" charset="2"/>
              <a:buChar char="§"/>
            </a:pPr>
            <a:r>
              <a:rPr lang="en-US" sz="1600" kern="1200">
                <a:latin typeface="Calibri"/>
                <a:ea typeface="+mn-ea"/>
                <a:cs typeface="Calibri"/>
              </a:rPr>
              <a:t>This person is your agencies' Duty Officer or Fire Manager</a:t>
            </a:r>
            <a:endParaRPr lang="en-US" sz="1600" kern="1200">
              <a:latin typeface="Calibri" panose="020F0502020204030204" pitchFamily="34" charset="0"/>
              <a:ea typeface="+mn-ea"/>
              <a:cs typeface="Calibri" panose="020F0502020204030204" pitchFamily="34" charset="0"/>
            </a:endParaRPr>
          </a:p>
          <a:p>
            <a:pPr defTabSz="329184">
              <a:spcAft>
                <a:spcPts val="600"/>
              </a:spcAft>
              <a:buFont typeface="Wingdings" panose="05000000000000000000" pitchFamily="2" charset="2"/>
              <a:buChar char="§"/>
            </a:pPr>
            <a:r>
              <a:rPr lang="en-US" sz="1600" kern="1200">
                <a:latin typeface="Calibri"/>
                <a:ea typeface="+mn-ea"/>
                <a:cs typeface="Calibri"/>
              </a:rPr>
              <a:t>Additional or alternate administrative help may be delegated within unit Fire Program</a:t>
            </a:r>
            <a:r>
              <a:rPr lang="en-US" sz="1600">
                <a:latin typeface="Calibri"/>
                <a:ea typeface="+mn-ea"/>
                <a:cs typeface="Calibri"/>
              </a:rPr>
              <a:t>(consult your State)</a:t>
            </a:r>
            <a:endParaRPr lang="en-US" sz="1600" kern="1200">
              <a:latin typeface="Calibri"/>
              <a:ea typeface="Calibri"/>
              <a:cs typeface="Calibri"/>
            </a:endParaRPr>
          </a:p>
          <a:p>
            <a:pPr defTabSz="329184">
              <a:spcAft>
                <a:spcPts val="600"/>
              </a:spcAft>
              <a:buFont typeface="Wingdings" panose="05000000000000000000" pitchFamily="2" charset="2"/>
              <a:buChar char="§"/>
            </a:pPr>
            <a:endParaRPr lang="en-US" sz="1600" kern="1200">
              <a:latin typeface="Calibri"/>
              <a:ea typeface="Calibri"/>
              <a:cs typeface="Calibri"/>
            </a:endParaRPr>
          </a:p>
          <a:p>
            <a:pPr defTabSz="329184">
              <a:spcAft>
                <a:spcPts val="600"/>
              </a:spcAft>
              <a:buFont typeface="Wingdings" panose="05000000000000000000" pitchFamily="2" charset="2"/>
              <a:buChar char="§"/>
            </a:pPr>
            <a:endParaRPr lang="en-US" sz="1600">
              <a:latin typeface="Calibri"/>
              <a:ea typeface="+mn-ea"/>
              <a:cs typeface="Calibri"/>
            </a:endParaRPr>
          </a:p>
          <a:p>
            <a:pPr algn="ctr" defTabSz="329184">
              <a:spcAft>
                <a:spcPts val="600"/>
              </a:spcAft>
            </a:pPr>
            <a:r>
              <a:rPr lang="en-US" sz="1600" kern="1200">
                <a:latin typeface="Calibri"/>
                <a:ea typeface="+mn-ea"/>
                <a:cs typeface="Calibri"/>
              </a:rPr>
              <a:t>ROLES AND RESPONSIBILITIES:</a:t>
            </a:r>
            <a:endParaRPr lang="en-US" sz="1600" kern="1200">
              <a:ea typeface="+mn-ea"/>
            </a:endParaRPr>
          </a:p>
          <a:p>
            <a:pPr marL="205740" indent="-205740" defTabSz="329184">
              <a:spcAft>
                <a:spcPts val="600"/>
              </a:spcAft>
              <a:buFont typeface="Arial" panose="020B0604020202020204" pitchFamily="34" charset="0"/>
              <a:buChar char="•"/>
            </a:pPr>
            <a:r>
              <a:rPr lang="en-US" sz="1600" kern="1200">
                <a:latin typeface="Calibri"/>
                <a:ea typeface="+mn-ea"/>
                <a:cs typeface="Calibri"/>
              </a:rPr>
              <a:t>Approves Sponsorship Application Form annually</a:t>
            </a:r>
          </a:p>
          <a:p>
            <a:pPr marL="205740" indent="-205740" defTabSz="329184">
              <a:spcAft>
                <a:spcPts val="600"/>
              </a:spcAft>
              <a:buFont typeface="Arial" panose="020B0604020202020204" pitchFamily="34" charset="0"/>
              <a:buChar char="•"/>
            </a:pPr>
            <a:r>
              <a:rPr lang="en-US" sz="1600" kern="1200">
                <a:latin typeface="Calibri"/>
                <a:ea typeface="+mn-ea"/>
                <a:cs typeface="Calibri"/>
              </a:rPr>
              <a:t>Approves availability status change requests</a:t>
            </a:r>
          </a:p>
          <a:p>
            <a:pPr marL="205740" indent="-205740" defTabSz="329184">
              <a:spcAft>
                <a:spcPts val="600"/>
              </a:spcAft>
              <a:buFont typeface="Arial" panose="020B0604020202020204" pitchFamily="34" charset="0"/>
              <a:buChar char="•"/>
            </a:pPr>
            <a:r>
              <a:rPr lang="en-US" sz="1600" kern="1200">
                <a:latin typeface="Calibri"/>
                <a:ea typeface="+mn-ea"/>
                <a:cs typeface="Calibri"/>
              </a:rPr>
              <a:t>Approves</a:t>
            </a:r>
            <a:r>
              <a:rPr lang="en-US" sz="1600">
                <a:latin typeface="Calibri"/>
                <a:ea typeface="+mn-ea"/>
                <a:cs typeface="Calibri"/>
              </a:rPr>
              <a:t> training requests</a:t>
            </a:r>
            <a:endParaRPr lang="en-US" sz="1600" kern="1200">
              <a:latin typeface="Calibri"/>
              <a:ea typeface="+mn-ea"/>
              <a:cs typeface="Calibri"/>
            </a:endParaRPr>
          </a:p>
          <a:p>
            <a:pPr marL="205740" indent="-205740" defTabSz="329184">
              <a:spcAft>
                <a:spcPts val="600"/>
              </a:spcAft>
              <a:buFont typeface="Arial" panose="020B0604020202020204" pitchFamily="34" charset="0"/>
              <a:buChar char="•"/>
            </a:pPr>
            <a:r>
              <a:rPr lang="en-US" sz="1600" kern="1200">
                <a:latin typeface="Calibri"/>
                <a:ea typeface="+mn-ea"/>
                <a:cs typeface="Times New Roman"/>
              </a:rPr>
              <a:t>Responsible for activities such as training, WCT, IQS or IQCS, refreshers, etc.</a:t>
            </a:r>
            <a:endParaRPr lang="en-US" sz="1600" kern="1200">
              <a:latin typeface="Calibri"/>
              <a:ea typeface="+mn-ea"/>
              <a:cs typeface="Times New Roman" panose="02020603050405020304" pitchFamily="18" charset="0"/>
            </a:endParaRPr>
          </a:p>
        </p:txBody>
      </p:sp>
      <p:sp>
        <p:nvSpPr>
          <p:cNvPr id="7" name="TextBox 6">
            <a:extLst>
              <a:ext uri="{FF2B5EF4-FFF2-40B4-BE49-F238E27FC236}">
                <a16:creationId xmlns:a16="http://schemas.microsoft.com/office/drawing/2014/main" id="{54CA48C5-7906-43DE-4008-C90ADDCE4BAC}"/>
              </a:ext>
            </a:extLst>
          </p:cNvPr>
          <p:cNvSpPr txBox="1"/>
          <p:nvPr/>
        </p:nvSpPr>
        <p:spPr>
          <a:xfrm>
            <a:off x="881370" y="1519246"/>
            <a:ext cx="3845988" cy="400110"/>
          </a:xfrm>
          <a:prstGeom prst="rect">
            <a:avLst/>
          </a:prstGeom>
          <a:noFill/>
        </p:spPr>
        <p:txBody>
          <a:bodyPr wrap="square">
            <a:spAutoFit/>
          </a:bodyPr>
          <a:lstStyle/>
          <a:p>
            <a:pPr defTabSz="329184">
              <a:spcAft>
                <a:spcPts val="600"/>
              </a:spcAft>
            </a:pPr>
            <a:r>
              <a:rPr lang="en-US" sz="2000" u="sng" kern="1200">
                <a:latin typeface="+mn-lt"/>
                <a:ea typeface="+mn-ea"/>
                <a:cs typeface="+mn-cs"/>
              </a:rPr>
              <a:t>Hiring Official:</a:t>
            </a:r>
            <a:endParaRPr lang="en-US" sz="3200" u="sng"/>
          </a:p>
        </p:txBody>
      </p:sp>
      <p:sp>
        <p:nvSpPr>
          <p:cNvPr id="9" name="TextBox 8">
            <a:extLst>
              <a:ext uri="{FF2B5EF4-FFF2-40B4-BE49-F238E27FC236}">
                <a16:creationId xmlns:a16="http://schemas.microsoft.com/office/drawing/2014/main" id="{ABC6B89C-D240-FB33-C476-5FCC22329D70}"/>
              </a:ext>
            </a:extLst>
          </p:cNvPr>
          <p:cNvSpPr txBox="1"/>
          <p:nvPr/>
        </p:nvSpPr>
        <p:spPr>
          <a:xfrm>
            <a:off x="5654493" y="1550024"/>
            <a:ext cx="2761538" cy="400110"/>
          </a:xfrm>
          <a:prstGeom prst="rect">
            <a:avLst/>
          </a:prstGeom>
          <a:noFill/>
        </p:spPr>
        <p:txBody>
          <a:bodyPr wrap="square">
            <a:spAutoFit/>
          </a:bodyPr>
          <a:lstStyle/>
          <a:p>
            <a:pPr defTabSz="329184">
              <a:spcAft>
                <a:spcPts val="600"/>
              </a:spcAft>
            </a:pPr>
            <a:r>
              <a:rPr lang="en-US" sz="2000" u="sng" kern="1200"/>
              <a:t>Sponsoring Official:</a:t>
            </a:r>
            <a:endParaRPr lang="en-US" sz="3200" u="sng"/>
          </a:p>
        </p:txBody>
      </p:sp>
    </p:spTree>
    <p:extLst>
      <p:ext uri="{BB962C8B-B14F-4D97-AF65-F5344CB8AC3E}">
        <p14:creationId xmlns:p14="http://schemas.microsoft.com/office/powerpoint/2010/main" val="124868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F7885-4B71-2C0D-337D-15F91540AE96}"/>
              </a:ext>
            </a:extLst>
          </p:cNvPr>
          <p:cNvSpPr>
            <a:spLocks noGrp="1"/>
          </p:cNvSpPr>
          <p:nvPr>
            <p:ph type="title"/>
          </p:nvPr>
        </p:nvSpPr>
        <p:spPr>
          <a:xfrm>
            <a:off x="646111" y="452718"/>
            <a:ext cx="5449889" cy="790156"/>
          </a:xfrm>
        </p:spPr>
        <p:txBody>
          <a:bodyPr/>
          <a:lstStyle/>
          <a:p>
            <a:r>
              <a:rPr lang="en-US"/>
              <a:t>Initial Hire vs Rehire:</a:t>
            </a:r>
          </a:p>
        </p:txBody>
      </p:sp>
      <p:sp>
        <p:nvSpPr>
          <p:cNvPr id="3" name="Content Placeholder 2">
            <a:extLst>
              <a:ext uri="{FF2B5EF4-FFF2-40B4-BE49-F238E27FC236}">
                <a16:creationId xmlns:a16="http://schemas.microsoft.com/office/drawing/2014/main" id="{B0030DC4-4D88-6347-88C2-9901B797320D}"/>
              </a:ext>
            </a:extLst>
          </p:cNvPr>
          <p:cNvSpPr>
            <a:spLocks noGrp="1"/>
          </p:cNvSpPr>
          <p:nvPr>
            <p:ph sz="half" idx="1"/>
          </p:nvPr>
        </p:nvSpPr>
        <p:spPr>
          <a:xfrm>
            <a:off x="1103312" y="2060575"/>
            <a:ext cx="4396339" cy="4439179"/>
          </a:xfrm>
        </p:spPr>
        <p:txBody>
          <a:bodyPr vert="horz" lIns="91440" tIns="45720" rIns="91440" bIns="45720" rtlCol="0" anchor="t">
            <a:normAutofit lnSpcReduction="10000"/>
          </a:bodyPr>
          <a:lstStyle/>
          <a:p>
            <a:pPr marL="0" indent="0">
              <a:buNone/>
            </a:pPr>
            <a:r>
              <a:rPr lang="en-US"/>
              <a:t>Initial Hire Paperwork</a:t>
            </a:r>
          </a:p>
          <a:p>
            <a:pPr>
              <a:buFont typeface="Wingdings" panose="05000000000000000000" pitchFamily="2" charset="2"/>
              <a:buChar char="ü"/>
            </a:pPr>
            <a:r>
              <a:rPr lang="en-US" sz="1400"/>
              <a:t>Master copy of Casual Hire Form </a:t>
            </a:r>
            <a:r>
              <a:rPr lang="en-US" sz="1400" b="1"/>
              <a:t>(NEW)</a:t>
            </a:r>
          </a:p>
          <a:p>
            <a:pPr>
              <a:buFont typeface="Wingdings" panose="05000000000000000000" pitchFamily="2" charset="2"/>
              <a:buChar char="ü"/>
            </a:pPr>
            <a:r>
              <a:rPr lang="en-US" sz="1400"/>
              <a:t>Emergency Contact Form</a:t>
            </a:r>
          </a:p>
          <a:p>
            <a:pPr>
              <a:buFont typeface="Wingdings" panose="05000000000000000000" pitchFamily="2" charset="2"/>
              <a:buChar char="ü"/>
            </a:pPr>
            <a:r>
              <a:rPr lang="en-US" sz="1400"/>
              <a:t>I-9 </a:t>
            </a:r>
            <a:r>
              <a:rPr lang="en-US" sz="1400" b="1"/>
              <a:t>(NEW form version)-verification in person</a:t>
            </a:r>
            <a:endParaRPr lang="en-US" sz="1400"/>
          </a:p>
          <a:p>
            <a:pPr>
              <a:buFont typeface="Wingdings" panose="05000000000000000000" pitchFamily="2" charset="2"/>
              <a:buChar char="ü"/>
            </a:pPr>
            <a:r>
              <a:rPr lang="en-US" sz="1400"/>
              <a:t>Federal W4</a:t>
            </a:r>
          </a:p>
          <a:p>
            <a:pPr>
              <a:buFont typeface="Wingdings" panose="05000000000000000000" pitchFamily="2" charset="2"/>
              <a:buChar char="ü"/>
            </a:pPr>
            <a:r>
              <a:rPr lang="en-US" sz="1400"/>
              <a:t>State W4 (if your state has one)</a:t>
            </a:r>
          </a:p>
          <a:p>
            <a:pPr>
              <a:buFont typeface="Wingdings" panose="05000000000000000000" pitchFamily="2" charset="2"/>
              <a:buChar char="ü"/>
            </a:pPr>
            <a:r>
              <a:rPr lang="en-US" sz="1400"/>
              <a:t>Direct Deposit Form</a:t>
            </a:r>
          </a:p>
          <a:p>
            <a:pPr>
              <a:buFont typeface="Wingdings" panose="05000000000000000000" pitchFamily="2" charset="2"/>
              <a:buChar char="ü"/>
            </a:pPr>
            <a:r>
              <a:rPr lang="en-US" sz="1400"/>
              <a:t>Vender Code Form</a:t>
            </a:r>
          </a:p>
          <a:p>
            <a:pPr>
              <a:buFont typeface="Wingdings" panose="05000000000000000000" pitchFamily="2" charset="2"/>
              <a:buChar char="ü"/>
            </a:pPr>
            <a:r>
              <a:rPr lang="en-US" sz="1400"/>
              <a:t>Defensive Driving Training</a:t>
            </a:r>
          </a:p>
          <a:p>
            <a:pPr>
              <a:buFont typeface="Wingdings" panose="05000000000000000000" pitchFamily="2" charset="2"/>
              <a:buChar char="ü"/>
            </a:pPr>
            <a:r>
              <a:rPr lang="en-US" sz="1400"/>
              <a:t>FS-7100 Driver Application</a:t>
            </a:r>
          </a:p>
          <a:p>
            <a:pPr>
              <a:buFont typeface="Wingdings" panose="05000000000000000000" pitchFamily="2" charset="2"/>
              <a:buChar char="ü"/>
            </a:pPr>
            <a:r>
              <a:rPr lang="en-US" sz="1400"/>
              <a:t>OF-306 Declaration for Federal Employment</a:t>
            </a:r>
          </a:p>
          <a:p>
            <a:pPr>
              <a:buFont typeface="Wingdings" panose="05000000000000000000" pitchFamily="2" charset="2"/>
              <a:buChar char="ü"/>
            </a:pPr>
            <a:r>
              <a:rPr lang="en-US" sz="1400"/>
              <a:t>Incident Behavior Form</a:t>
            </a:r>
          </a:p>
          <a:p>
            <a:pPr>
              <a:buFont typeface="Wingdings" panose="05000000000000000000" pitchFamily="2" charset="2"/>
              <a:buChar char="ü"/>
            </a:pPr>
            <a:r>
              <a:rPr lang="en-US" sz="1400"/>
              <a:t>Copy of Driver's License-back &amp; front</a:t>
            </a:r>
          </a:p>
          <a:p>
            <a:pPr>
              <a:buFont typeface="Wingdings" panose="05000000000000000000" pitchFamily="2" charset="2"/>
              <a:buChar char="ü"/>
            </a:pPr>
            <a:endParaRPr lang="en-US" sz="1400"/>
          </a:p>
        </p:txBody>
      </p:sp>
      <p:sp>
        <p:nvSpPr>
          <p:cNvPr id="4" name="Content Placeholder 3">
            <a:extLst>
              <a:ext uri="{FF2B5EF4-FFF2-40B4-BE49-F238E27FC236}">
                <a16:creationId xmlns:a16="http://schemas.microsoft.com/office/drawing/2014/main" id="{637DD7CC-55B7-2641-5845-47465C5647F7}"/>
              </a:ext>
            </a:extLst>
          </p:cNvPr>
          <p:cNvSpPr>
            <a:spLocks noGrp="1"/>
          </p:cNvSpPr>
          <p:nvPr>
            <p:ph sz="half" idx="2"/>
          </p:nvPr>
        </p:nvSpPr>
        <p:spPr/>
        <p:txBody>
          <a:bodyPr>
            <a:normAutofit lnSpcReduction="10000"/>
          </a:bodyPr>
          <a:lstStyle/>
          <a:p>
            <a:pPr marL="0" indent="0">
              <a:buNone/>
            </a:pPr>
            <a:r>
              <a:rPr lang="en-US"/>
              <a:t>Annual Hiring Paperwork</a:t>
            </a:r>
          </a:p>
          <a:p>
            <a:pPr>
              <a:buFont typeface="Wingdings" panose="05000000000000000000" pitchFamily="2" charset="2"/>
              <a:buChar char="ü"/>
            </a:pPr>
            <a:r>
              <a:rPr lang="en-US" sz="1400"/>
              <a:t>FS-7100 Driver Application</a:t>
            </a:r>
          </a:p>
          <a:p>
            <a:pPr>
              <a:buFont typeface="Wingdings" panose="05000000000000000000" pitchFamily="2" charset="2"/>
              <a:buChar char="ü"/>
            </a:pPr>
            <a:r>
              <a:rPr lang="en-US" sz="1400"/>
              <a:t>OF-306 Declaration for Federal Employment</a:t>
            </a:r>
          </a:p>
          <a:p>
            <a:pPr>
              <a:buFont typeface="Wingdings" panose="05000000000000000000" pitchFamily="2" charset="2"/>
              <a:buChar char="ü"/>
            </a:pPr>
            <a:r>
              <a:rPr lang="en-US" sz="1400"/>
              <a:t>Incident Behavior Form</a:t>
            </a:r>
          </a:p>
          <a:p>
            <a:pPr marL="0" indent="0">
              <a:buNone/>
            </a:pPr>
            <a:endParaRPr lang="en-US" sz="1400"/>
          </a:p>
          <a:p>
            <a:pPr>
              <a:buFont typeface="Wingdings" panose="05000000000000000000" pitchFamily="2" charset="2"/>
              <a:buChar char="ü"/>
            </a:pPr>
            <a:r>
              <a:rPr lang="en-US" sz="1400"/>
              <a:t>I-9 *every 3 years</a:t>
            </a:r>
          </a:p>
          <a:p>
            <a:pPr>
              <a:buFont typeface="Wingdings" panose="05000000000000000000" pitchFamily="2" charset="2"/>
              <a:buChar char="ü"/>
            </a:pPr>
            <a:r>
              <a:rPr lang="en-US" sz="1400"/>
              <a:t>Defensive Driving Training *every 4 years</a:t>
            </a:r>
          </a:p>
          <a:p>
            <a:pPr>
              <a:buFont typeface="Wingdings" panose="05000000000000000000" pitchFamily="2" charset="2"/>
              <a:buChar char="ü"/>
            </a:pPr>
            <a:r>
              <a:rPr lang="en-US" sz="1400"/>
              <a:t>W4, Direct Deposit, Emergency Contact, Vendor Code Form </a:t>
            </a:r>
            <a:r>
              <a:rPr lang="en-US" sz="1400" b="1"/>
              <a:t>**ONLY IF PERSONAL INFORMATION CHANGES**</a:t>
            </a:r>
          </a:p>
        </p:txBody>
      </p:sp>
      <p:sp>
        <p:nvSpPr>
          <p:cNvPr id="5" name="TextBox 4">
            <a:extLst>
              <a:ext uri="{FF2B5EF4-FFF2-40B4-BE49-F238E27FC236}">
                <a16:creationId xmlns:a16="http://schemas.microsoft.com/office/drawing/2014/main" id="{70841AFF-C973-B348-9258-B2953BAA7EB2}"/>
              </a:ext>
            </a:extLst>
          </p:cNvPr>
          <p:cNvSpPr txBox="1"/>
          <p:nvPr/>
        </p:nvSpPr>
        <p:spPr>
          <a:xfrm>
            <a:off x="470517" y="1376038"/>
            <a:ext cx="11425561" cy="338554"/>
          </a:xfrm>
          <a:prstGeom prst="rect">
            <a:avLst/>
          </a:prstGeom>
          <a:noFill/>
        </p:spPr>
        <p:txBody>
          <a:bodyPr wrap="square" lIns="91440" tIns="45720" rIns="91440" bIns="45720" rtlCol="0" anchor="t">
            <a:spAutoFit/>
          </a:bodyPr>
          <a:lstStyle/>
          <a:p>
            <a:r>
              <a:rPr lang="en-US" sz="1600"/>
              <a:t>For either type of hire, you must</a:t>
            </a:r>
            <a:r>
              <a:rPr lang="en-US" sz="1600">
                <a:solidFill>
                  <a:srgbClr val="FFFF00"/>
                </a:solidFill>
              </a:rPr>
              <a:t> first </a:t>
            </a:r>
            <a:r>
              <a:rPr lang="en-US" sz="1600"/>
              <a:t>have a signed Sponsorship Form prior to submitting appropriate paperwork</a:t>
            </a:r>
          </a:p>
        </p:txBody>
      </p:sp>
    </p:spTree>
    <p:extLst>
      <p:ext uri="{BB962C8B-B14F-4D97-AF65-F5344CB8AC3E}">
        <p14:creationId xmlns:p14="http://schemas.microsoft.com/office/powerpoint/2010/main" val="193210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5DD69-EE9D-45CB-9C03-88576EE7EA75}"/>
              </a:ext>
            </a:extLst>
          </p:cNvPr>
          <p:cNvSpPr>
            <a:spLocks noGrp="1"/>
          </p:cNvSpPr>
          <p:nvPr>
            <p:ph type="title"/>
          </p:nvPr>
        </p:nvSpPr>
        <p:spPr/>
        <p:txBody>
          <a:bodyPr/>
          <a:lstStyle/>
          <a:p>
            <a:r>
              <a:rPr lang="en-US"/>
              <a:t>Annual Onboarding Flow:</a:t>
            </a:r>
          </a:p>
        </p:txBody>
      </p:sp>
      <p:sp>
        <p:nvSpPr>
          <p:cNvPr id="3" name="TextBox 2">
            <a:extLst>
              <a:ext uri="{FF2B5EF4-FFF2-40B4-BE49-F238E27FC236}">
                <a16:creationId xmlns:a16="http://schemas.microsoft.com/office/drawing/2014/main" id="{670BADBF-AB94-48C6-BA53-7FDCA5D77CA1}"/>
              </a:ext>
            </a:extLst>
          </p:cNvPr>
          <p:cNvSpPr txBox="1"/>
          <p:nvPr/>
        </p:nvSpPr>
        <p:spPr>
          <a:xfrm>
            <a:off x="428878" y="1749736"/>
            <a:ext cx="8017198" cy="4801314"/>
          </a:xfrm>
          <a:prstGeom prst="rect">
            <a:avLst/>
          </a:prstGeom>
          <a:noFill/>
        </p:spPr>
        <p:txBody>
          <a:bodyPr wrap="square" lIns="91440" tIns="45720" rIns="91440" bIns="45720" rtlCol="0" anchor="t">
            <a:spAutoFit/>
          </a:bodyPr>
          <a:lstStyle/>
          <a:p>
            <a:pPr marL="342900" indent="-342900">
              <a:lnSpc>
                <a:spcPct val="200000"/>
              </a:lnSpc>
              <a:buAutoNum type="arabicPeriod"/>
            </a:pPr>
            <a:r>
              <a:rPr lang="en-US" sz="1800">
                <a:effectLst/>
                <a:latin typeface="Calibri"/>
                <a:ea typeface="Calibri"/>
                <a:cs typeface="Calibri"/>
              </a:rPr>
              <a:t>Submit the </a:t>
            </a:r>
            <a:r>
              <a:rPr lang="en-US" sz="1800" u="sng">
                <a:effectLst/>
                <a:latin typeface="Calibri"/>
                <a:ea typeface="Calibri"/>
                <a:cs typeface="Calibri"/>
              </a:rPr>
              <a:t>Sponsorship </a:t>
            </a:r>
            <a:r>
              <a:rPr lang="en-US" u="sng">
                <a:latin typeface="Calibri"/>
                <a:ea typeface="Calibri"/>
                <a:cs typeface="Calibri"/>
              </a:rPr>
              <a:t>Application</a:t>
            </a:r>
            <a:r>
              <a:rPr lang="en-US" sz="1800" u="sng">
                <a:effectLst/>
                <a:latin typeface="Calibri"/>
                <a:ea typeface="Calibri"/>
                <a:cs typeface="Calibri"/>
              </a:rPr>
              <a:t> </a:t>
            </a:r>
            <a:r>
              <a:rPr lang="en-US" u="sng">
                <a:latin typeface="Calibri"/>
                <a:ea typeface="Calibri"/>
                <a:cs typeface="Calibri"/>
              </a:rPr>
              <a:t>Form </a:t>
            </a:r>
            <a:r>
              <a:rPr lang="en-US">
                <a:latin typeface="Calibri"/>
                <a:ea typeface="Calibri"/>
                <a:cs typeface="Calibri"/>
              </a:rPr>
              <a:t>to</a:t>
            </a:r>
            <a:r>
              <a:rPr lang="en-US" sz="1800">
                <a:effectLst/>
                <a:latin typeface="Calibri"/>
                <a:ea typeface="Calibri"/>
                <a:cs typeface="Calibri"/>
              </a:rPr>
              <a:t> your Sponsoring Official</a:t>
            </a:r>
            <a:endParaRPr lang="en-US">
              <a:latin typeface="Calibri"/>
              <a:ea typeface="Calibri"/>
              <a:cs typeface="Calibri"/>
            </a:endParaRPr>
          </a:p>
          <a:p>
            <a:pPr marL="342900" indent="-342900">
              <a:lnSpc>
                <a:spcPct val="200000"/>
              </a:lnSpc>
              <a:buAutoNum type="arabicPeriod"/>
            </a:pPr>
            <a:r>
              <a:rPr lang="en-US">
                <a:latin typeface="Calibri"/>
                <a:ea typeface="+mn-lt"/>
                <a:cs typeface="Calibri"/>
              </a:rPr>
              <a:t>Sponsoring Official will either approve or deny your sponsorship</a:t>
            </a:r>
            <a:endParaRPr lang="en-US">
              <a:latin typeface="Calibri"/>
              <a:ea typeface="+mn-lt"/>
              <a:cs typeface="+mn-lt"/>
            </a:endParaRPr>
          </a:p>
          <a:p>
            <a:pPr marL="342900" indent="-342900">
              <a:lnSpc>
                <a:spcPct val="200000"/>
              </a:lnSpc>
              <a:buAutoNum type="arabicPeriod"/>
            </a:pPr>
            <a:r>
              <a:rPr lang="en-US">
                <a:latin typeface="Calibri"/>
                <a:ea typeface="+mn-lt"/>
                <a:cs typeface="Calibri"/>
              </a:rPr>
              <a:t>If approved, Sponsorship Application Form will be uploaded into unit </a:t>
            </a:r>
            <a:r>
              <a:rPr lang="en-US">
                <a:latin typeface="Calibri"/>
                <a:ea typeface="Calibri"/>
                <a:cs typeface="Calibri"/>
              </a:rPr>
              <a:t>Pinyon/Box</a:t>
            </a:r>
          </a:p>
          <a:p>
            <a:pPr marL="342900" indent="-342900">
              <a:lnSpc>
                <a:spcPct val="200000"/>
              </a:lnSpc>
              <a:buAutoNum type="arabicPeriod"/>
            </a:pPr>
            <a:r>
              <a:rPr lang="en-US">
                <a:latin typeface="Calibri"/>
                <a:ea typeface="Calibri"/>
                <a:cs typeface="Calibri"/>
              </a:rPr>
              <a:t>New ADs will complete all forms, Returning ADs will complete annual forms only</a:t>
            </a:r>
            <a:endParaRPr lang="en-US">
              <a:latin typeface="Calibri"/>
              <a:ea typeface="Calibri"/>
              <a:cs typeface="+mn-lt"/>
            </a:endParaRPr>
          </a:p>
          <a:p>
            <a:pPr marL="342900" indent="-342900">
              <a:lnSpc>
                <a:spcPct val="200000"/>
              </a:lnSpc>
              <a:buAutoNum type="arabicPeriod"/>
            </a:pPr>
            <a:r>
              <a:rPr lang="en-US">
                <a:latin typeface="Calibri"/>
                <a:ea typeface="+mn-lt"/>
                <a:cs typeface="Calibri"/>
              </a:rPr>
              <a:t>NECC will review your uploaded files and existing records and follow up</a:t>
            </a:r>
          </a:p>
          <a:p>
            <a:pPr marL="342900" indent="-342900">
              <a:lnSpc>
                <a:spcPct val="200000"/>
              </a:lnSpc>
              <a:buAutoNum type="arabicPeriod"/>
            </a:pPr>
            <a:r>
              <a:rPr lang="en-US">
                <a:latin typeface="Calibri"/>
                <a:ea typeface="Calibri"/>
                <a:cs typeface="Calibri"/>
              </a:rPr>
              <a:t>Individual AD will complete and upload corrections into Pinyon/Box</a:t>
            </a:r>
          </a:p>
          <a:p>
            <a:pPr marL="342900" indent="-342900">
              <a:lnSpc>
                <a:spcPct val="200000"/>
              </a:lnSpc>
              <a:buAutoNum type="arabicPeriod"/>
            </a:pPr>
            <a:r>
              <a:rPr lang="en-US">
                <a:latin typeface="Calibri"/>
                <a:ea typeface="Calibri"/>
                <a:cs typeface="Calibri"/>
              </a:rPr>
              <a:t>NECC will review for accuracy and work with AD till complete</a:t>
            </a:r>
          </a:p>
          <a:p>
            <a:endParaRPr lang="en-US">
              <a:latin typeface="Calibri" panose="020F0502020204030204" pitchFamily="34" charset="0"/>
              <a:ea typeface="Calibri" panose="020F0502020204030204" pitchFamily="34" charset="0"/>
              <a:cs typeface="Calibri"/>
            </a:endParaRPr>
          </a:p>
          <a:p>
            <a:endParaRPr lang="en-US">
              <a:latin typeface="Calibri" panose="020F0502020204030204" pitchFamily="34" charset="0"/>
              <a:ea typeface="Calibri" panose="020F0502020204030204" pitchFamily="34" charset="0"/>
              <a:cs typeface="Calibri"/>
            </a:endParaRPr>
          </a:p>
          <a:p>
            <a:endParaRPr lang="en-US">
              <a:latin typeface="Calibri" panose="020F0502020204030204" pitchFamily="34" charset="0"/>
              <a:ea typeface="Calibri" panose="020F0502020204030204" pitchFamily="34" charset="0"/>
              <a:cs typeface="Calibri"/>
            </a:endParaRPr>
          </a:p>
        </p:txBody>
      </p:sp>
      <p:pic>
        <p:nvPicPr>
          <p:cNvPr id="8" name="Picture 7" descr="A person sitting at a desk&#10;&#10;Description automatically generated with low confidence">
            <a:extLst>
              <a:ext uri="{FF2B5EF4-FFF2-40B4-BE49-F238E27FC236}">
                <a16:creationId xmlns:a16="http://schemas.microsoft.com/office/drawing/2014/main" id="{B6401A34-0F3B-4946-9D82-D3814770C6CB}"/>
              </a:ext>
            </a:extLst>
          </p:cNvPr>
          <p:cNvPicPr>
            <a:picLocks noChangeAspect="1"/>
          </p:cNvPicPr>
          <p:nvPr/>
        </p:nvPicPr>
        <p:blipFill rotWithShape="1">
          <a:blip r:embed="rId2">
            <a:extLst>
              <a:ext uri="{28A0092B-C50C-407E-A947-70E740481C1C}">
                <a14:useLocalDpi xmlns:a14="http://schemas.microsoft.com/office/drawing/2010/main" val="0"/>
              </a:ext>
            </a:extLst>
          </a:blip>
          <a:srcRect l="1792" t="-234" r="1539" b="20800"/>
          <a:stretch/>
        </p:blipFill>
        <p:spPr>
          <a:xfrm>
            <a:off x="8446076" y="2523288"/>
            <a:ext cx="3474460" cy="3389679"/>
          </a:xfrm>
          <a:prstGeom prst="rect">
            <a:avLst/>
          </a:prstGeom>
        </p:spPr>
      </p:pic>
    </p:spTree>
    <p:extLst>
      <p:ext uri="{BB962C8B-B14F-4D97-AF65-F5344CB8AC3E}">
        <p14:creationId xmlns:p14="http://schemas.microsoft.com/office/powerpoint/2010/main" val="241716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ppt_x</p:attrName>
                                        </p:attrNameLst>
                                      </p:cBhvr>
                                      <p:tavLst>
                                        <p:tav tm="0">
                                          <p:val>
                                            <p:strVal val="#ppt_x"/>
                                          </p:val>
                                        </p:tav>
                                        <p:tav tm="100000">
                                          <p:val>
                                            <p:strVal val="#ppt_x"/>
                                          </p:val>
                                        </p:tav>
                                      </p:tavLst>
                                    </p:anim>
                                    <p:anim calcmode="lin" valueType="num">
                                      <p:cBhvr>
                                        <p:cTn id="14"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46B5-14AE-4923-91A8-D66FC95FAA48}"/>
              </a:ext>
            </a:extLst>
          </p:cNvPr>
          <p:cNvSpPr>
            <a:spLocks noGrp="1"/>
          </p:cNvSpPr>
          <p:nvPr>
            <p:ph type="title"/>
          </p:nvPr>
        </p:nvSpPr>
        <p:spPr>
          <a:xfrm>
            <a:off x="1289067" y="1243486"/>
            <a:ext cx="8825657" cy="826817"/>
          </a:xfrm>
        </p:spPr>
        <p:txBody>
          <a:bodyPr/>
          <a:lstStyle/>
          <a:p>
            <a:pPr algn="ctr"/>
            <a:r>
              <a:rPr lang="en-US"/>
              <a:t>Completing Your AD Paperwork</a:t>
            </a:r>
          </a:p>
        </p:txBody>
      </p:sp>
      <p:sp>
        <p:nvSpPr>
          <p:cNvPr id="3" name="Text Placeholder 2">
            <a:extLst>
              <a:ext uri="{FF2B5EF4-FFF2-40B4-BE49-F238E27FC236}">
                <a16:creationId xmlns:a16="http://schemas.microsoft.com/office/drawing/2014/main" id="{54481635-2087-4B72-8A66-CD7D02D1164F}"/>
              </a:ext>
            </a:extLst>
          </p:cNvPr>
          <p:cNvSpPr>
            <a:spLocks noGrp="1"/>
          </p:cNvSpPr>
          <p:nvPr>
            <p:ph type="body" idx="1"/>
          </p:nvPr>
        </p:nvSpPr>
        <p:spPr>
          <a:xfrm>
            <a:off x="1814272" y="2081841"/>
            <a:ext cx="7893778" cy="1556498"/>
          </a:xfrm>
        </p:spPr>
        <p:txBody>
          <a:bodyPr vert="horz" lIns="91440" tIns="45720" rIns="91440" bIns="45720" rtlCol="0" anchor="t">
            <a:normAutofit fontScale="77500" lnSpcReduction="20000"/>
          </a:bodyPr>
          <a:lstStyle/>
          <a:p>
            <a:pPr algn="ctr"/>
            <a:r>
              <a:rPr lang="en-US" b="1"/>
              <a:t>Follow the guides provided with your annual packet to fill out and correctly name your documents. Attention to detail will save us all time and effort.</a:t>
            </a:r>
            <a:r>
              <a:rPr lang="en-US"/>
              <a:t> </a:t>
            </a:r>
          </a:p>
          <a:p>
            <a:pPr algn="ctr"/>
            <a:r>
              <a:rPr lang="en-US">
                <a:solidFill>
                  <a:srgbClr val="F5A408"/>
                </a:solidFill>
              </a:rPr>
              <a:t>Guides Located at </a:t>
            </a:r>
          </a:p>
          <a:p>
            <a:r>
              <a:rPr lang="en-US" b="1">
                <a:solidFill>
                  <a:srgbClr val="0070C0"/>
                </a:solidFill>
                <a:hlinkClick r:id="rId2">
                  <a:extLst>
                    <a:ext uri="{A12FA001-AC4F-418D-AE19-62706E023703}">
                      <ahyp:hlinkClr xmlns:ahyp="http://schemas.microsoft.com/office/drawing/2018/hyperlinkcolor" val="tx"/>
                    </a:ext>
                  </a:extLst>
                </a:hlinkClick>
              </a:rPr>
              <a:t>           https://www.nffpc.org/en/necc/northeast-ad-hub-program </a:t>
            </a:r>
            <a:endParaRPr lang="en-US">
              <a:solidFill>
                <a:srgbClr val="000000"/>
              </a:solidFill>
            </a:endParaRPr>
          </a:p>
          <a:p>
            <a:pPr algn="ctr"/>
            <a:endParaRPr lang="en-US"/>
          </a:p>
        </p:txBody>
      </p:sp>
      <p:sp>
        <p:nvSpPr>
          <p:cNvPr id="4" name="TextBox 3">
            <a:extLst>
              <a:ext uri="{FF2B5EF4-FFF2-40B4-BE49-F238E27FC236}">
                <a16:creationId xmlns:a16="http://schemas.microsoft.com/office/drawing/2014/main" id="{41784A50-7971-4FCB-92DF-FDD5BA660904}"/>
              </a:ext>
            </a:extLst>
          </p:cNvPr>
          <p:cNvSpPr txBox="1"/>
          <p:nvPr/>
        </p:nvSpPr>
        <p:spPr>
          <a:xfrm>
            <a:off x="1886508" y="5849072"/>
            <a:ext cx="8418983" cy="523220"/>
          </a:xfrm>
          <a:prstGeom prst="rect">
            <a:avLst/>
          </a:prstGeom>
          <a:noFill/>
        </p:spPr>
        <p:txBody>
          <a:bodyPr wrap="square" rtlCol="0">
            <a:spAutoFit/>
          </a:bodyPr>
          <a:lstStyle/>
          <a:p>
            <a:r>
              <a:rPr lang="en-US" sz="2800"/>
              <a:t>Incorrectly filled out forms will not be accepted.</a:t>
            </a:r>
          </a:p>
        </p:txBody>
      </p:sp>
      <p:sp>
        <p:nvSpPr>
          <p:cNvPr id="5" name="TextBox 4">
            <a:extLst>
              <a:ext uri="{FF2B5EF4-FFF2-40B4-BE49-F238E27FC236}">
                <a16:creationId xmlns:a16="http://schemas.microsoft.com/office/drawing/2014/main" id="{8E45B14F-DB87-4F4A-AA9D-43C34DFC7132}"/>
              </a:ext>
            </a:extLst>
          </p:cNvPr>
          <p:cNvSpPr txBox="1"/>
          <p:nvPr/>
        </p:nvSpPr>
        <p:spPr>
          <a:xfrm>
            <a:off x="1814272" y="412164"/>
            <a:ext cx="7507024" cy="707886"/>
          </a:xfrm>
          <a:prstGeom prst="rect">
            <a:avLst/>
          </a:prstGeom>
          <a:noFill/>
        </p:spPr>
        <p:txBody>
          <a:bodyPr wrap="square" lIns="91440" tIns="45720" rIns="91440" bIns="45720" rtlCol="0" anchor="t">
            <a:spAutoFit/>
          </a:bodyPr>
          <a:lstStyle/>
          <a:p>
            <a:pPr algn="ctr"/>
            <a:r>
              <a:rPr lang="en-US" sz="2000"/>
              <a:t>So far for 2026 NECC, with help from our agency partners, is processing paperwork for about </a:t>
            </a:r>
            <a:r>
              <a:rPr lang="en-US" sz="2000" b="1">
                <a:solidFill>
                  <a:schemeClr val="accent1">
                    <a:lumMod val="60000"/>
                    <a:lumOff val="40000"/>
                  </a:schemeClr>
                </a:solidFill>
              </a:rPr>
              <a:t>116 AD’s</a:t>
            </a:r>
            <a:r>
              <a:rPr lang="en-US" sz="2000"/>
              <a:t>. </a:t>
            </a:r>
            <a:endParaRPr lang="en-US"/>
          </a:p>
        </p:txBody>
      </p:sp>
      <p:sp>
        <p:nvSpPr>
          <p:cNvPr id="6" name="TextBox 5">
            <a:extLst>
              <a:ext uri="{FF2B5EF4-FFF2-40B4-BE49-F238E27FC236}">
                <a16:creationId xmlns:a16="http://schemas.microsoft.com/office/drawing/2014/main" id="{B0E82953-1958-F928-AD37-E3534A1B1388}"/>
              </a:ext>
            </a:extLst>
          </p:cNvPr>
          <p:cNvSpPr txBox="1"/>
          <p:nvPr/>
        </p:nvSpPr>
        <p:spPr>
          <a:xfrm>
            <a:off x="3274691" y="3635666"/>
            <a:ext cx="5642617" cy="2215991"/>
          </a:xfrm>
          <a:prstGeom prst="rect">
            <a:avLst/>
          </a:prstGeom>
          <a:noFill/>
        </p:spPr>
        <p:txBody>
          <a:bodyPr wrap="square" rtlCol="0">
            <a:spAutoFit/>
          </a:bodyPr>
          <a:lstStyle/>
          <a:p>
            <a:pPr marL="285750" indent="-285750">
              <a:buFont typeface="Wingdings" panose="05000000000000000000" pitchFamily="2" charset="2"/>
              <a:buChar char="Ø"/>
            </a:pPr>
            <a:r>
              <a:rPr lang="en-US" sz="2000" b="1" u="sng">
                <a:solidFill>
                  <a:schemeClr val="bg1"/>
                </a:solidFill>
              </a:rPr>
              <a:t>AD Paperwork Walkthrough</a:t>
            </a:r>
          </a:p>
          <a:p>
            <a:pPr marL="285750" indent="-285750">
              <a:buFont typeface="Wingdings" panose="05000000000000000000" pitchFamily="2" charset="2"/>
              <a:buChar char="Ø"/>
            </a:pPr>
            <a:r>
              <a:rPr lang="en-US" sz="2000" b="1" u="sng">
                <a:solidFill>
                  <a:schemeClr val="bg1"/>
                </a:solidFill>
              </a:rPr>
              <a:t>Job Aid</a:t>
            </a:r>
          </a:p>
          <a:p>
            <a:pPr marL="285750" indent="-285750">
              <a:buFont typeface="Wingdings" panose="05000000000000000000" pitchFamily="2" charset="2"/>
              <a:buChar char="Ø"/>
            </a:pPr>
            <a:r>
              <a:rPr lang="en-US" sz="2000"/>
              <a:t>Northeast AD Hub Sponsorship Guide</a:t>
            </a:r>
          </a:p>
          <a:p>
            <a:pPr marL="285750" indent="-285750">
              <a:buFont typeface="Wingdings" panose="05000000000000000000" pitchFamily="2" charset="2"/>
              <a:buChar char="Ø"/>
            </a:pPr>
            <a:r>
              <a:rPr lang="en-US" sz="2000"/>
              <a:t>Northeast AD Hub Program Formal Letter</a:t>
            </a:r>
          </a:p>
          <a:p>
            <a:pPr marL="285750" indent="-285750">
              <a:buFont typeface="Wingdings" panose="05000000000000000000" pitchFamily="2" charset="2"/>
              <a:buChar char="Ø"/>
            </a:pPr>
            <a:r>
              <a:rPr lang="en-US" sz="2000"/>
              <a:t>Forest Service AD Pay Plan</a:t>
            </a:r>
          </a:p>
          <a:p>
            <a:pPr marL="285750" indent="-285750">
              <a:buFont typeface="Wingdings" panose="05000000000000000000" pitchFamily="2" charset="2"/>
              <a:buChar char="Ø"/>
            </a:pPr>
            <a:r>
              <a:rPr lang="en-US" sz="2000"/>
              <a:t>Forest Service Casual Hire Travel Process</a:t>
            </a:r>
          </a:p>
          <a:p>
            <a:pPr marL="285750" indent="-285750">
              <a:buFont typeface="Wingdings" panose="05000000000000000000" pitchFamily="2" charset="2"/>
              <a:buChar char="Ø"/>
            </a:pPr>
            <a:endParaRPr lang="en-US"/>
          </a:p>
        </p:txBody>
      </p:sp>
    </p:spTree>
    <p:extLst>
      <p:ext uri="{BB962C8B-B14F-4D97-AF65-F5344CB8AC3E}">
        <p14:creationId xmlns:p14="http://schemas.microsoft.com/office/powerpoint/2010/main" val="316366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F860C7-AB72-4410-819E-2CEE282D2780}"/>
              </a:ext>
            </a:extLst>
          </p:cNvPr>
          <p:cNvSpPr txBox="1"/>
          <p:nvPr/>
        </p:nvSpPr>
        <p:spPr>
          <a:xfrm>
            <a:off x="670449" y="695259"/>
            <a:ext cx="4123493" cy="1569660"/>
          </a:xfrm>
          <a:prstGeom prst="rect">
            <a:avLst/>
          </a:prstGeom>
          <a:noFill/>
        </p:spPr>
        <p:txBody>
          <a:bodyPr wrap="square" rtlCol="0">
            <a:spAutoFit/>
          </a:bodyPr>
          <a:lstStyle/>
          <a:p>
            <a:r>
              <a:rPr lang="en-US" sz="2400"/>
              <a:t>Once you have completed all your AD paperwork create a folder with your name on it.</a:t>
            </a:r>
          </a:p>
        </p:txBody>
      </p:sp>
      <p:pic>
        <p:nvPicPr>
          <p:cNvPr id="8" name="Picture 7">
            <a:extLst>
              <a:ext uri="{FF2B5EF4-FFF2-40B4-BE49-F238E27FC236}">
                <a16:creationId xmlns:a16="http://schemas.microsoft.com/office/drawing/2014/main" id="{B18C1867-F0FB-4D23-91C8-D4D5489589C6}"/>
              </a:ext>
            </a:extLst>
          </p:cNvPr>
          <p:cNvPicPr>
            <a:picLocks noChangeAspect="1"/>
          </p:cNvPicPr>
          <p:nvPr/>
        </p:nvPicPr>
        <p:blipFill>
          <a:blip r:embed="rId2"/>
          <a:stretch>
            <a:fillRect/>
          </a:stretch>
        </p:blipFill>
        <p:spPr>
          <a:xfrm>
            <a:off x="5764589" y="695259"/>
            <a:ext cx="2312611" cy="1763856"/>
          </a:xfrm>
          <a:prstGeom prst="rect">
            <a:avLst/>
          </a:prstGeom>
        </p:spPr>
      </p:pic>
      <p:sp>
        <p:nvSpPr>
          <p:cNvPr id="9" name="TextBox 8">
            <a:extLst>
              <a:ext uri="{FF2B5EF4-FFF2-40B4-BE49-F238E27FC236}">
                <a16:creationId xmlns:a16="http://schemas.microsoft.com/office/drawing/2014/main" id="{42157D0C-4BC6-4A6E-A655-920411C1FAF5}"/>
              </a:ext>
            </a:extLst>
          </p:cNvPr>
          <p:cNvSpPr txBox="1"/>
          <p:nvPr/>
        </p:nvSpPr>
        <p:spPr>
          <a:xfrm>
            <a:off x="1563950" y="3215445"/>
            <a:ext cx="9064100" cy="461665"/>
          </a:xfrm>
          <a:prstGeom prst="rect">
            <a:avLst/>
          </a:prstGeom>
          <a:noFill/>
        </p:spPr>
        <p:txBody>
          <a:bodyPr wrap="square" rtlCol="0">
            <a:spAutoFit/>
          </a:bodyPr>
          <a:lstStyle/>
          <a:p>
            <a:r>
              <a:rPr lang="en-US" sz="2400"/>
              <a:t>Save each individual PDF into the folder that you created.</a:t>
            </a:r>
          </a:p>
        </p:txBody>
      </p:sp>
      <p:pic>
        <p:nvPicPr>
          <p:cNvPr id="11" name="Picture 10">
            <a:extLst>
              <a:ext uri="{FF2B5EF4-FFF2-40B4-BE49-F238E27FC236}">
                <a16:creationId xmlns:a16="http://schemas.microsoft.com/office/drawing/2014/main" id="{CA599178-FE34-42AF-B4BD-BAAAFCBDC888}"/>
              </a:ext>
            </a:extLst>
          </p:cNvPr>
          <p:cNvPicPr>
            <a:picLocks noChangeAspect="1"/>
          </p:cNvPicPr>
          <p:nvPr/>
        </p:nvPicPr>
        <p:blipFill>
          <a:blip r:embed="rId3"/>
          <a:stretch>
            <a:fillRect/>
          </a:stretch>
        </p:blipFill>
        <p:spPr>
          <a:xfrm>
            <a:off x="1297409" y="3768111"/>
            <a:ext cx="9597182" cy="2756728"/>
          </a:xfrm>
          <a:prstGeom prst="rect">
            <a:avLst/>
          </a:prstGeom>
        </p:spPr>
      </p:pic>
    </p:spTree>
    <p:extLst>
      <p:ext uri="{BB962C8B-B14F-4D97-AF65-F5344CB8AC3E}">
        <p14:creationId xmlns:p14="http://schemas.microsoft.com/office/powerpoint/2010/main" val="224581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300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097AF84541B044AD95688732F99232" ma:contentTypeVersion="16" ma:contentTypeDescription="Create a new document." ma:contentTypeScope="" ma:versionID="993cfffda5e84501354555178f2df239">
  <xsd:schema xmlns:xsd="http://www.w3.org/2001/XMLSchema" xmlns:xs="http://www.w3.org/2001/XMLSchema" xmlns:p="http://schemas.microsoft.com/office/2006/metadata/properties" xmlns:ns2="0ae38473-ddec-4f3a-91f3-bb00f8d8f774" xmlns:ns3="435f38e5-93c2-42b4-bf81-1408bdb215a0" targetNamespace="http://schemas.microsoft.com/office/2006/metadata/properties" ma:root="true" ma:fieldsID="56572547f77ecf7c475743466a4f51e0" ns2:_="" ns3:_="">
    <xsd:import namespace="0ae38473-ddec-4f3a-91f3-bb00f8d8f774"/>
    <xsd:import namespace="435f38e5-93c2-42b4-bf81-1408bdb215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e38473-ddec-4f3a-91f3-bb00f8d8f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bd24e8d-a9e5-4d92-be68-bacf1b977f82"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5f38e5-93c2-42b4-bf81-1408bdb215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8d6f909-e280-43e1-8d03-31c53e269380}" ma:internalName="TaxCatchAll" ma:showField="CatchAllData" ma:web="435f38e5-93c2-42b4-bf81-1408bdb21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e38473-ddec-4f3a-91f3-bb00f8d8f774">
      <Terms xmlns="http://schemas.microsoft.com/office/infopath/2007/PartnerControls"/>
    </lcf76f155ced4ddcb4097134ff3c332f>
    <TaxCatchAll xmlns="435f38e5-93c2-42b4-bf81-1408bdb215a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5FFC0B-A01C-413E-B907-76B2B05919E3}">
  <ds:schemaRefs>
    <ds:schemaRef ds:uri="0ae38473-ddec-4f3a-91f3-bb00f8d8f774"/>
    <ds:schemaRef ds:uri="435f38e5-93c2-42b4-bf81-1408bdb215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66DA8B-CFB2-4B9F-A53E-3C7D53262B18}">
  <ds:schemaRefs>
    <ds:schemaRef ds:uri="01552f5c-8886-418c-8beb-a593cf3890c3"/>
    <ds:schemaRef ds:uri="0ae38473-ddec-4f3a-91f3-bb00f8d8f774"/>
    <ds:schemaRef ds:uri="435f38e5-93c2-42b4-bf81-1408bdb215a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037D0A0-CB88-42AF-A205-4CE93AF7E8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Application>Microsoft Office PowerPoint</Application>
  <PresentationFormat>Widescreen</PresentationFormat>
  <Slides>29</Slides>
  <Notes>1</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Ion</vt:lpstr>
      <vt:lpstr>Northeast AD Hub Refresher  March 19th, 2026</vt:lpstr>
      <vt:lpstr>Introduction:</vt:lpstr>
      <vt:lpstr>Administration:</vt:lpstr>
      <vt:lpstr>2025 Review</vt:lpstr>
      <vt:lpstr>Definitions:</vt:lpstr>
      <vt:lpstr>Initial Hire vs Rehire:</vt:lpstr>
      <vt:lpstr>Annual Onboarding Flow:</vt:lpstr>
      <vt:lpstr>Completing Your AD Paperwork</vt:lpstr>
      <vt:lpstr>PowerPoint Presentation</vt:lpstr>
      <vt:lpstr>The Pinyon/BOX Data Management System:</vt:lpstr>
      <vt:lpstr>Uploading to Pinyon/Box - reference Job Aid</vt:lpstr>
      <vt:lpstr>Uploading to Pinyon/Box - reference Job Aid</vt:lpstr>
      <vt:lpstr>Uploading to Pinyon/Box - reference Job Aid</vt:lpstr>
      <vt:lpstr>Uploading to Pinyon/Box - reference Job Aid</vt:lpstr>
      <vt:lpstr>PowerPoint Presentation</vt:lpstr>
      <vt:lpstr>Uploading to Pinyon/Box - reference Job Aid</vt:lpstr>
      <vt:lpstr>PowerPoint Presentation</vt:lpstr>
      <vt:lpstr>Availability:</vt:lpstr>
      <vt:lpstr>Availability: Flow</vt:lpstr>
      <vt:lpstr>Availability:</vt:lpstr>
      <vt:lpstr>Availability: Fields on the form (*required field)</vt:lpstr>
      <vt:lpstr>Mobilization: Flow</vt:lpstr>
      <vt:lpstr>Mobilization: Tips</vt:lpstr>
      <vt:lpstr>Demobilization:</vt:lpstr>
      <vt:lpstr>Reimbursement Process: what to submit</vt:lpstr>
      <vt:lpstr>Reimbursement Process: 2 ways to process</vt:lpstr>
      <vt:lpstr>Reimbursement Process:</vt:lpstr>
      <vt:lpstr>Incident Business Reminders</vt:lpstr>
      <vt:lpstr>Helpful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Northeast AD HUB Refresher</dc:title>
  <dc:creator>Redin, Daniel - FS, Campton, NH</dc:creator>
  <cp:revision>34</cp:revision>
  <dcterms:created xsi:type="dcterms:W3CDTF">2022-12-21T14:12:54Z</dcterms:created>
  <dcterms:modified xsi:type="dcterms:W3CDTF">2026-03-19T16:23:13Z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0x0101007E097AF84541B044AD95688732F99232</vt:lpwstr>
  </property>
  <property fmtid="{D5CDD505-2E9C-101B-9397-08002B2CF9AE}" pid="3" name="MediaServiceImageTags">
    <vt:lpwstr/>
  </property>
</Properties>
</file>